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60" r:id="rId2"/>
  </p:sldMasterIdLst>
  <p:notesMasterIdLst>
    <p:notesMasterId r:id="rId33"/>
  </p:notesMasterIdLst>
  <p:sldIdLst>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8" r:id="rId3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기본 구역" id="{EF1145ED-2322-4765-B74F-CF568B4423AE}">
          <p14:sldIdLst>
            <p14:sldId id="256"/>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5"/>
            <p14:sldId id="286"/>
          </p14:sldIdLst>
        </p14:section>
        <p14:section name="appendix" id="{F5F81FD3-1071-47E8-B6BF-C2FB354A4E83}">
          <p14:sldIdLst>
            <p14:sldId id="288"/>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0" roundtripDataSignature="AMtx7mgEWvZvpiJdyOw20mNY6+jGUDkay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yley" initials="" lastIdx="13" clrIdx="0"/>
  <p:cmAuthor id="1" name="Mac Mac"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4EE41E3-0AA9-48C0-9127-84F7BCB7B911}">
  <a:tblStyle styleId="{64EE41E3-0AA9-48C0-9127-84F7BCB7B911}" styleName="Table_0">
    <a:wholeTbl>
      <a:tcTxStyle b="off" i="off">
        <a:font>
          <a:latin typeface="맑은 고딕"/>
          <a:ea typeface="맑은 고딕"/>
          <a:cs typeface="맑은 고딕"/>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b="off" i="off"/>
      <a:tcStyle>
        <a:tcBdr/>
        <a:fill>
          <a:solidFill>
            <a:srgbClr val="D0DEEF"/>
          </a:solidFill>
        </a:fill>
      </a:tcStyle>
    </a:band1H>
    <a:band2H>
      <a:tcTxStyle b="off" i="off"/>
      <a:tcStyle>
        <a:tcBdr/>
      </a:tcStyle>
    </a:band2H>
    <a:band1V>
      <a:tcTxStyle b="off" i="off"/>
      <a:tcStyle>
        <a:tcBdr/>
        <a:fill>
          <a:solidFill>
            <a:srgbClr val="D0DEEF"/>
          </a:solidFill>
        </a:fill>
      </a:tcStyle>
    </a:band1V>
    <a:band2V>
      <a:tcTxStyle b="off" i="off"/>
      <a:tcStyle>
        <a:tcBdr/>
      </a:tcStyle>
    </a:band2V>
    <a:lastCol>
      <a:tcTxStyle b="on" i="off">
        <a:font>
          <a:latin typeface="맑은 고딕"/>
          <a:ea typeface="맑은 고딕"/>
          <a:cs typeface="맑은 고딕"/>
        </a:font>
        <a:schemeClr val="lt1"/>
      </a:tcTxStyle>
      <a:tcStyle>
        <a:tcBdr/>
        <a:fill>
          <a:solidFill>
            <a:schemeClr val="accent1"/>
          </a:solidFill>
        </a:fill>
      </a:tcStyle>
    </a:lastCol>
    <a:firstCol>
      <a:tcTxStyle b="on" i="off">
        <a:font>
          <a:latin typeface="맑은 고딕"/>
          <a:ea typeface="맑은 고딕"/>
          <a:cs typeface="맑은 고딕"/>
        </a:font>
        <a:schemeClr val="lt1"/>
      </a:tcTxStyle>
      <a:tcStyle>
        <a:tcBdr/>
        <a:fill>
          <a:solidFill>
            <a:schemeClr val="accent1"/>
          </a:solidFill>
        </a:fill>
      </a:tcStyle>
    </a:firstCol>
    <a:lastRow>
      <a:tcTxStyle b="on" i="off">
        <a:font>
          <a:latin typeface="맑은 고딕"/>
          <a:ea typeface="맑은 고딕"/>
          <a:cs typeface="맑은 고딕"/>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맑은 고딕"/>
          <a:ea typeface="맑은 고딕"/>
          <a:cs typeface="맑은 고딕"/>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 styleId="{0FED1826-3982-460B-92CA-F4EF5E7EB1FD}" styleName="Table_1">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3975"/>
  </p:normalViewPr>
  <p:slideViewPr>
    <p:cSldViewPr snapToGrid="0" snapToObjects="1">
      <p:cViewPr varScale="1">
        <p:scale>
          <a:sx n="74" d="100"/>
          <a:sy n="74" d="100"/>
        </p:scale>
        <p:origin x="1956"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40" Type="http://customschemas.google.com/relationships/presentationmetadata" Target="metadata"/><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algun Gothic"/>
                <a:ea typeface="Malgun Gothic"/>
                <a:cs typeface="Malgun Gothic"/>
                <a:sym typeface="Malgun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algun Gothic"/>
                <a:ea typeface="Malgun Gothic"/>
                <a:cs typeface="Malgun Gothic"/>
                <a:sym typeface="Malgun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algun Gothic"/>
                <a:ea typeface="Malgun Gothic"/>
                <a:cs typeface="Malgun Gothic"/>
                <a:sym typeface="Malgun Gothic"/>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algun Gothic"/>
                <a:ea typeface="Malgun Gothic"/>
                <a:cs typeface="Malgun Gothic"/>
                <a:sym typeface="Malgun Gothic"/>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algun Gothic"/>
                <a:ea typeface="Malgun Gothic"/>
                <a:cs typeface="Malgun Gothic"/>
                <a:sym typeface="Malgun Gothic"/>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algun Gothic"/>
                <a:ea typeface="Malgun Gothic"/>
                <a:cs typeface="Malgun Gothic"/>
                <a:sym typeface="Malgun Gothic"/>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algun Gothic"/>
                <a:ea typeface="Malgun Gothic"/>
                <a:cs typeface="Malgun Gothic"/>
                <a:sym typeface="Malgun Gothic"/>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algun Gothic"/>
                <a:ea typeface="Malgun Gothic"/>
                <a:cs typeface="Malgun Gothic"/>
                <a:sym typeface="Malgun Gothic"/>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algun Gothic"/>
                <a:ea typeface="Malgun Gothic"/>
                <a:cs typeface="Malgun Gothic"/>
                <a:sym typeface="Malgun Gothic"/>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algun Gothic"/>
                <a:ea typeface="Malgun Gothic"/>
                <a:cs typeface="Malgun Gothic"/>
                <a:sym typeface="Malgun Gothic"/>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algun Gothic"/>
                <a:ea typeface="Malgun Gothic"/>
                <a:cs typeface="Malgun Gothic"/>
                <a:sym typeface="Malgun Gothic"/>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algun Gothic"/>
                <a:ea typeface="Malgun Gothic"/>
                <a:cs typeface="Malgun Gothic"/>
                <a:sym typeface="Malgun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Malgun Gothic"/>
                <a:ea typeface="Malgun Gothic"/>
                <a:cs typeface="Malgun Gothic"/>
                <a:sym typeface="Malgun Gothic"/>
              </a:rPr>
              <a:t>‹#›</a:t>
            </a:fld>
            <a:endParaRPr sz="1200" b="0" i="0" u="none" strike="noStrike" cap="none">
              <a:solidFill>
                <a:schemeClr val="dk1"/>
              </a:solidFill>
              <a:latin typeface="Malgun Gothic"/>
              <a:ea typeface="Malgun Gothic"/>
              <a:cs typeface="Malgun Gothic"/>
              <a:sym typeface="Malgun Gothic"/>
            </a:endParaRPr>
          </a:p>
        </p:txBody>
      </p:sp>
    </p:spTree>
    <p:extLst>
      <p:ext uri="{BB962C8B-B14F-4D97-AF65-F5344CB8AC3E}">
        <p14:creationId xmlns:p14="http://schemas.microsoft.com/office/powerpoint/2010/main" val="388350395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b="0" i="0" u="none" strike="noStrike" cap="none" dirty="0" smtClean="0">
                <a:solidFill>
                  <a:schemeClr val="dk1"/>
                </a:solidFill>
                <a:latin typeface="Malgun Gothic"/>
                <a:ea typeface="Malgun Gothic"/>
                <a:cs typeface="Malgun Gothic"/>
                <a:sym typeface="Malgun Gothic"/>
              </a:rPr>
              <a:t>This report surveys aim to provide a comprehensive explanation of p2p applications, features, and implementation techniques</a:t>
            </a:r>
            <a:endParaRPr dirty="0"/>
          </a:p>
        </p:txBody>
      </p:sp>
      <p:sp>
        <p:nvSpPr>
          <p:cNvPr id="168" name="Google Shape;168;p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0" name="Google Shape;250;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Malgun Gothic"/>
              <a:buNone/>
            </a:pPr>
            <a:r>
              <a:rPr lang="en-US" sz="1200" b="1">
                <a:solidFill>
                  <a:schemeClr val="dk1"/>
                </a:solidFill>
                <a:latin typeface="Malgun Gothic"/>
                <a:ea typeface="Malgun Gothic"/>
                <a:cs typeface="Malgun Gothic"/>
                <a:sym typeface="Malgun Gothic"/>
              </a:rPr>
              <a:t>Gnutella</a:t>
            </a:r>
            <a:endParaRPr/>
          </a:p>
          <a:p>
            <a:pPr marL="0" lvl="0" indent="0" algn="l" rtl="0">
              <a:lnSpc>
                <a:spcPct val="100000"/>
              </a:lnSpc>
              <a:spcBef>
                <a:spcPts val="0"/>
              </a:spcBef>
              <a:spcAft>
                <a:spcPts val="0"/>
              </a:spcAft>
              <a:buSzPts val="1400"/>
              <a:buNone/>
            </a:pPr>
            <a:endParaRPr/>
          </a:p>
        </p:txBody>
      </p:sp>
      <p:sp>
        <p:nvSpPr>
          <p:cNvPr id="251" name="Google Shape;251;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1" name="Google Shape;261;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dk1"/>
              </a:buClr>
              <a:buSzPts val="1200"/>
              <a:buFont typeface="Malgun Gothic"/>
              <a:buAutoNum type="arabicParenR"/>
            </a:pPr>
            <a:r>
              <a:rPr lang="en-US" dirty="0"/>
              <a:t>If there is a error in one or more </a:t>
            </a:r>
            <a:r>
              <a:rPr lang="en-US" dirty="0" err="1"/>
              <a:t>supernode</a:t>
            </a:r>
            <a:r>
              <a:rPr lang="en-US" dirty="0"/>
              <a:t>, the node connected with other super node so it makes keep operating</a:t>
            </a:r>
            <a:endParaRPr dirty="0"/>
          </a:p>
          <a:p>
            <a:pPr marL="228600" lvl="0" indent="-228600" algn="l" rtl="0">
              <a:lnSpc>
                <a:spcPct val="100000"/>
              </a:lnSpc>
              <a:spcBef>
                <a:spcPts val="0"/>
              </a:spcBef>
              <a:spcAft>
                <a:spcPts val="0"/>
              </a:spcAft>
              <a:buClr>
                <a:schemeClr val="dk1"/>
              </a:buClr>
              <a:buSzPts val="1200"/>
              <a:buFont typeface="Malgun Gothic"/>
              <a:buAutoNum type="arabicParenR"/>
            </a:pPr>
            <a:r>
              <a:rPr lang="en-US" dirty="0"/>
              <a:t>All of the node is equally loaded in the </a:t>
            </a:r>
            <a:r>
              <a:rPr lang="en-US" dirty="0" err="1"/>
              <a:t>decentral</a:t>
            </a:r>
            <a:r>
              <a:rPr lang="en-US" dirty="0"/>
              <a:t> but </a:t>
            </a:r>
            <a:r>
              <a:rPr lang="en-US" dirty="0" err="1"/>
              <a:t>supernode</a:t>
            </a:r>
            <a:r>
              <a:rPr lang="en-US" dirty="0"/>
              <a:t> is used in partially </a:t>
            </a:r>
            <a:endParaRPr dirty="0"/>
          </a:p>
          <a:p>
            <a:pPr marL="228600" marR="0" lvl="0" indent="-228600" algn="l" rtl="0">
              <a:lnSpc>
                <a:spcPct val="100000"/>
              </a:lnSpc>
              <a:spcBef>
                <a:spcPts val="0"/>
              </a:spcBef>
              <a:spcAft>
                <a:spcPts val="0"/>
              </a:spcAft>
              <a:buClr>
                <a:schemeClr val="dk1"/>
              </a:buClr>
              <a:buSzPts val="1200"/>
              <a:buFont typeface="Malgun Gothic"/>
              <a:buAutoNum type="arabicParenR"/>
            </a:pPr>
            <a:r>
              <a:rPr lang="en-US" sz="1200" b="1" dirty="0" err="1">
                <a:solidFill>
                  <a:schemeClr val="dk1"/>
                </a:solidFill>
                <a:latin typeface="Malgun Gothic"/>
                <a:ea typeface="Malgun Gothic"/>
                <a:cs typeface="Malgun Gothic"/>
                <a:sym typeface="Malgun Gothic"/>
              </a:rPr>
              <a:t>Kazaa</a:t>
            </a:r>
            <a:r>
              <a:rPr lang="en-US" sz="1200" b="1" dirty="0">
                <a:solidFill>
                  <a:schemeClr val="dk1"/>
                </a:solidFill>
                <a:latin typeface="Malgun Gothic"/>
                <a:ea typeface="Malgun Gothic"/>
                <a:cs typeface="Malgun Gothic"/>
                <a:sym typeface="Malgun Gothic"/>
              </a:rPr>
              <a:t>, Gnutella, </a:t>
            </a:r>
            <a:r>
              <a:rPr lang="en-US" sz="1200" b="1" dirty="0" err="1">
                <a:solidFill>
                  <a:schemeClr val="dk1"/>
                </a:solidFill>
                <a:latin typeface="Malgun Gothic"/>
                <a:ea typeface="Malgun Gothic"/>
                <a:cs typeface="Malgun Gothic"/>
                <a:sym typeface="Malgun Gothic"/>
              </a:rPr>
              <a:t>Edutella</a:t>
            </a:r>
            <a:endParaRPr sz="1200" b="1" dirty="0">
              <a:solidFill>
                <a:schemeClr val="dk1"/>
              </a:solidFill>
              <a:latin typeface="Malgun Gothic"/>
              <a:ea typeface="Malgun Gothic"/>
              <a:cs typeface="Malgun Gothic"/>
              <a:sym typeface="Malgun Gothic"/>
            </a:endParaRPr>
          </a:p>
          <a:p>
            <a:pPr marL="0" lvl="0" indent="0" algn="l" rtl="0">
              <a:lnSpc>
                <a:spcPct val="100000"/>
              </a:lnSpc>
              <a:spcBef>
                <a:spcPts val="0"/>
              </a:spcBef>
              <a:spcAft>
                <a:spcPts val="0"/>
              </a:spcAft>
              <a:buClr>
                <a:schemeClr val="dk1"/>
              </a:buClr>
              <a:buSzPts val="1200"/>
              <a:buFont typeface="Malgun Gothic"/>
              <a:buNone/>
            </a:pPr>
            <a:endParaRPr dirty="0"/>
          </a:p>
          <a:p>
            <a:pPr marL="228600" lvl="0" indent="-152400" algn="l" rtl="0">
              <a:lnSpc>
                <a:spcPct val="100000"/>
              </a:lnSpc>
              <a:spcBef>
                <a:spcPts val="0"/>
              </a:spcBef>
              <a:spcAft>
                <a:spcPts val="0"/>
              </a:spcAft>
              <a:buClr>
                <a:schemeClr val="dk1"/>
              </a:buClr>
              <a:buSzPts val="1200"/>
              <a:buFont typeface="Malgun Gothic"/>
              <a:buNone/>
            </a:pPr>
            <a:r>
              <a:rPr lang="en-US" sz="1200" b="0" i="0" u="none" strike="noStrike" cap="none" dirty="0" smtClean="0">
                <a:solidFill>
                  <a:schemeClr val="dk1"/>
                </a:solidFill>
                <a:latin typeface="Malgun Gothic"/>
                <a:ea typeface="Malgun Gothic"/>
                <a:cs typeface="Malgun Gothic"/>
                <a:sym typeface="Malgun Gothic"/>
              </a:rPr>
              <a:t>shorten time of discovery without failure and inherent heterogeneity of peer-to-peer network is exploited are the advantages</a:t>
            </a:r>
            <a:endParaRPr dirty="0"/>
          </a:p>
        </p:txBody>
      </p:sp>
      <p:sp>
        <p:nvSpPr>
          <p:cNvPr id="262" name="Google Shape;262;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0" name="Google Shape;270;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dk1"/>
              </a:buClr>
              <a:buSzPts val="1200"/>
              <a:buFont typeface="Malgun Gothic"/>
              <a:buAutoNum type="arabicParenR"/>
            </a:pPr>
            <a:r>
              <a:rPr lang="en-US"/>
              <a:t> chain mode propagation – to forwarding queries from node to node ( 노드간의 쿼리 전달 하기 위해서 )/ system</a:t>
            </a:r>
            <a:endParaRPr/>
          </a:p>
          <a:p>
            <a:pPr marL="228600" lvl="0" indent="-228600" algn="l" rtl="0">
              <a:lnSpc>
                <a:spcPct val="100000"/>
              </a:lnSpc>
              <a:spcBef>
                <a:spcPts val="0"/>
              </a:spcBef>
              <a:spcAft>
                <a:spcPts val="0"/>
              </a:spcAft>
              <a:buClr>
                <a:schemeClr val="dk1"/>
              </a:buClr>
              <a:buSzPts val="1200"/>
              <a:buFont typeface="Malgun Gothic"/>
              <a:buAutoNum type="arabicParenR"/>
            </a:pPr>
            <a:r>
              <a:rPr lang="en-US" sz="1200" b="0" i="0">
                <a:solidFill>
                  <a:schemeClr val="dk1"/>
                </a:solidFill>
                <a:latin typeface="Malgun Gothic"/>
                <a:ea typeface="Malgun Gothic"/>
                <a:cs typeface="Malgun Gothic"/>
                <a:sym typeface="Malgun Gothic"/>
              </a:rPr>
              <a:t>이 데이터 구조는 ID가 ID prefix의 트리 구조 요소와 일치하는 네트워크 노드에 대한 포인터를 자릿수 위치까지 maintain</a:t>
            </a:r>
            <a:endParaRPr/>
          </a:p>
        </p:txBody>
      </p:sp>
      <p:sp>
        <p:nvSpPr>
          <p:cNvPr id="271" name="Google Shape;271;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9" name="Google Shape;279;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Malgun Gothic"/>
              <a:buNone/>
            </a:pPr>
            <a:r>
              <a:rPr lang="en-US" sz="1200" b="0" dirty="0">
                <a:solidFill>
                  <a:schemeClr val="dk1"/>
                </a:solidFill>
                <a:latin typeface="Malgun Gothic"/>
                <a:ea typeface="Malgun Gothic"/>
                <a:cs typeface="Malgun Gothic"/>
                <a:sym typeface="Malgun Gothic"/>
              </a:rPr>
              <a:t>Each </a:t>
            </a:r>
            <a:r>
              <a:rPr lang="en-US" sz="1200" b="0" dirty="0" err="1">
                <a:solidFill>
                  <a:schemeClr val="dk1"/>
                </a:solidFill>
                <a:latin typeface="Malgun Gothic"/>
                <a:ea typeface="Malgun Gothic"/>
                <a:cs typeface="Malgun Gothic"/>
                <a:sym typeface="Malgun Gothic"/>
              </a:rPr>
              <a:t>Freenet</a:t>
            </a:r>
            <a:r>
              <a:rPr lang="en-US" sz="1200" b="0" dirty="0">
                <a:solidFill>
                  <a:schemeClr val="dk1"/>
                </a:solidFill>
                <a:latin typeface="Malgun Gothic"/>
                <a:ea typeface="Malgun Gothic"/>
                <a:cs typeface="Malgun Gothic"/>
                <a:sym typeface="Malgun Gothic"/>
              </a:rPr>
              <a:t> node maintains local data store  &amp; dynamic routing table</a:t>
            </a:r>
            <a:endParaRPr dirty="0"/>
          </a:p>
          <a:p>
            <a:pPr marL="0" lvl="0" indent="0" algn="l" rtl="0">
              <a:lnSpc>
                <a:spcPct val="100000"/>
              </a:lnSpc>
              <a:spcBef>
                <a:spcPts val="0"/>
              </a:spcBef>
              <a:spcAft>
                <a:spcPts val="0"/>
              </a:spcAft>
              <a:buClr>
                <a:schemeClr val="dk1"/>
              </a:buClr>
              <a:buSzPts val="1200"/>
              <a:buFont typeface="Malgun Gothic"/>
              <a:buNone/>
            </a:pPr>
            <a:endParaRPr lang="en-GB" dirty="0" smtClean="0"/>
          </a:p>
          <a:p>
            <a:pPr marL="0" lvl="0" indent="0" algn="l" rtl="0">
              <a:lnSpc>
                <a:spcPct val="100000"/>
              </a:lnSpc>
              <a:spcBef>
                <a:spcPts val="0"/>
              </a:spcBef>
              <a:spcAft>
                <a:spcPts val="0"/>
              </a:spcAft>
              <a:buClr>
                <a:schemeClr val="dk1"/>
              </a:buClr>
              <a:buSzPts val="1200"/>
              <a:buFont typeface="Malgun Gothic"/>
              <a:buNone/>
            </a:pPr>
            <a:r>
              <a:rPr lang="en-US" sz="1200" b="0" i="0" u="none" strike="noStrike" cap="none" dirty="0" smtClean="0">
                <a:solidFill>
                  <a:schemeClr val="dk1"/>
                </a:solidFill>
                <a:latin typeface="Malgun Gothic"/>
                <a:ea typeface="Malgun Gothic"/>
                <a:cs typeface="Malgun Gothic"/>
                <a:sym typeface="Malgun Gothic"/>
              </a:rPr>
              <a:t>, which all include the node identifier, a hops-to-live value, and the source and destination node identifiers:</a:t>
            </a:r>
            <a:endParaRPr dirty="0"/>
          </a:p>
        </p:txBody>
      </p:sp>
      <p:sp>
        <p:nvSpPr>
          <p:cNvPr id="280" name="Google Shape;280;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8" name="Google Shape;288;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Figure 5 m = 3</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
        <p:nvSpPr>
          <p:cNvPr id="289" name="Google Shape;289;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8" name="Google Shape;298;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r>
              <a:rPr lang="en-US" sz="1200" b="0" i="0" u="none" strike="noStrike" cap="none" dirty="0" smtClean="0">
                <a:solidFill>
                  <a:schemeClr val="dk1"/>
                </a:solidFill>
                <a:latin typeface="Malgun Gothic"/>
                <a:ea typeface="Malgun Gothic"/>
                <a:cs typeface="Malgun Gothic"/>
                <a:sym typeface="Malgun Gothic"/>
              </a:rPr>
              <a:t>-each individual node of the Can network stores a part of the hast table</a:t>
            </a:r>
          </a:p>
          <a:p>
            <a:endParaRPr lang="en-US" sz="1200" b="0" i="0" u="none" strike="noStrike" cap="none" dirty="0" smtClean="0">
              <a:solidFill>
                <a:schemeClr val="dk1"/>
              </a:solidFill>
              <a:latin typeface="Malgun Gothic"/>
              <a:ea typeface="Malgun Gothic"/>
              <a:cs typeface="Malgun Gothic"/>
              <a:sym typeface="Malgun Gothic"/>
            </a:endParaRPr>
          </a:p>
          <a:p>
            <a:r>
              <a:rPr lang="en-US" sz="1200" b="0" i="0" u="none" strike="noStrike" cap="none" dirty="0" smtClean="0">
                <a:solidFill>
                  <a:schemeClr val="dk1"/>
                </a:solidFill>
                <a:latin typeface="Malgun Gothic"/>
                <a:ea typeface="Malgun Gothic"/>
                <a:cs typeface="Malgun Gothic"/>
                <a:sym typeface="Malgun Gothic"/>
              </a:rPr>
              <a:t>-CAN uses a virtual d-dimensional Cartesian coordinate space to store </a:t>
            </a:r>
          </a:p>
          <a:p>
            <a:r>
              <a:rPr lang="en-US" sz="1200" b="0" i="0" u="none" strike="noStrike" cap="none" dirty="0" smtClean="0">
                <a:solidFill>
                  <a:schemeClr val="dk1"/>
                </a:solidFill>
                <a:latin typeface="Malgun Gothic"/>
                <a:ea typeface="Malgun Gothic"/>
                <a:cs typeface="Malgun Gothic"/>
                <a:sym typeface="Malgun Gothic"/>
              </a:rPr>
              <a:t>(key K, value V)</a:t>
            </a:r>
            <a:endParaRPr dirty="0"/>
          </a:p>
        </p:txBody>
      </p:sp>
      <p:sp>
        <p:nvSpPr>
          <p:cNvPr id="299" name="Google Shape;299;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9" name="Google Shape;309;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b="0" i="0" u="none" strike="noStrike" cap="none" dirty="0" smtClean="0">
                <a:solidFill>
                  <a:schemeClr val="dk1"/>
                </a:solidFill>
                <a:latin typeface="Malgun Gothic"/>
                <a:ea typeface="Malgun Gothic"/>
                <a:cs typeface="Malgun Gothic"/>
                <a:sym typeface="Malgun Gothic"/>
              </a:rPr>
              <a:t>Based on the location and routing mechanisms. each node maintains a neighbor map.</a:t>
            </a:r>
            <a:endParaRPr dirty="0"/>
          </a:p>
        </p:txBody>
      </p:sp>
      <p:sp>
        <p:nvSpPr>
          <p:cNvPr id="310" name="Google Shape;310;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9" name="Google Shape;319;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0" name="Google Shape;320;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9" name="Google Shape;329;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오른쪽 Network Centralization</a:t>
            </a:r>
            <a:endParaRPr/>
          </a:p>
          <a:p>
            <a:pPr marL="0" lvl="0" indent="0" algn="l" rtl="0">
              <a:lnSpc>
                <a:spcPct val="100000"/>
              </a:lnSpc>
              <a:spcBef>
                <a:spcPts val="0"/>
              </a:spcBef>
              <a:spcAft>
                <a:spcPts val="0"/>
              </a:spcAft>
              <a:buSzPts val="1400"/>
              <a:buNone/>
            </a:pPr>
            <a:r>
              <a:rPr lang="en-US"/>
              <a:t>아래: Network structure </a:t>
            </a:r>
            <a:endParaRPr/>
          </a:p>
        </p:txBody>
      </p:sp>
      <p:sp>
        <p:nvSpPr>
          <p:cNvPr id="330" name="Google Shape;330;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1" name="Google Shape;341;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a:t>So far we have looked at the whole p2p system. From now on, we are going to look at issues related to how to copy and store content in order to operate the p2p system well. Consider situations in which multiple clients want to access the same content.</a:t>
            </a:r>
            <a:endParaRP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rgbClr val="000000"/>
                </a:solidFill>
                <a:latin typeface="Malgun Gothic"/>
                <a:ea typeface="Malgun Gothic"/>
                <a:cs typeface="Malgun Gothic"/>
                <a:sym typeface="Malgun Gothic"/>
              </a:rPr>
              <a:t>Accessibility and performance issues </a:t>
            </a:r>
            <a:r>
              <a:rPr lang="en-US" sz="1200" b="1" i="0" u="none" strike="noStrike" cap="none">
                <a:solidFill>
                  <a:srgbClr val="000000"/>
                </a:solidFill>
                <a:latin typeface="Malgun Gothic"/>
                <a:ea typeface="Malgun Gothic"/>
                <a:cs typeface="Malgun Gothic"/>
                <a:sym typeface="Malgun Gothic"/>
              </a:rPr>
              <a:t>if content is stored on only one node.</a:t>
            </a:r>
            <a:endParaRPr/>
          </a:p>
          <a:p>
            <a:pPr marL="0" marR="0" lvl="0" indent="0" algn="l" rtl="0">
              <a:lnSpc>
                <a:spcPct val="100000"/>
              </a:lnSpc>
              <a:spcBef>
                <a:spcPts val="0"/>
              </a:spcBef>
              <a:spcAft>
                <a:spcPts val="0"/>
              </a:spcAft>
              <a:buClr>
                <a:srgbClr val="000000"/>
              </a:buClr>
              <a:buSzPts val="1400"/>
              <a:buFont typeface="Arial"/>
              <a:buNone/>
            </a:pPr>
            <a:endParaRPr sz="1200" b="1" i="0" u="none" strike="noStrike" cap="none">
              <a:solidFill>
                <a:srgbClr val="000000"/>
              </a:solidFill>
              <a:latin typeface="Malgun Gothic"/>
              <a:ea typeface="Malgun Gothic"/>
              <a:cs typeface="Malgun Gothic"/>
              <a:sym typeface="Malgun Gothic"/>
            </a:endParaRPr>
          </a:p>
          <a:p>
            <a:pPr marL="0" marR="0" lvl="0" indent="0" algn="l" rtl="0">
              <a:lnSpc>
                <a:spcPct val="100000"/>
              </a:lnSpc>
              <a:spcBef>
                <a:spcPts val="0"/>
              </a:spcBef>
              <a:spcAft>
                <a:spcPts val="0"/>
              </a:spcAft>
              <a:buClr>
                <a:srgbClr val="000000"/>
              </a:buClr>
              <a:buSzPts val="1800"/>
              <a:buFont typeface="Arial"/>
              <a:buNone/>
            </a:pPr>
            <a:r>
              <a:rPr lang="en-US"/>
              <a:t>Therefore, one content should be copied and stored on multiple nodes. This allows </a:t>
            </a:r>
            <a:r>
              <a:rPr lang="en-US" sz="1200" b="0" i="0" u="none" strike="noStrike" cap="none">
                <a:solidFill>
                  <a:srgbClr val="000000"/>
                </a:solidFill>
                <a:latin typeface="Arial"/>
                <a:ea typeface="Arial"/>
                <a:cs typeface="Arial"/>
                <a:sym typeface="Arial"/>
              </a:rPr>
              <a:t>improving availability, enhancing performance, resisting censorship attempts</a:t>
            </a:r>
            <a:endParaRPr/>
          </a:p>
          <a:p>
            <a:pPr marL="0" marR="0" lvl="0" indent="0" algn="l" rtl="0">
              <a:lnSpc>
                <a:spcPct val="100000"/>
              </a:lnSpc>
              <a:spcBef>
                <a:spcPts val="0"/>
              </a:spcBef>
              <a:spcAft>
                <a:spcPts val="0"/>
              </a:spcAft>
              <a:buClr>
                <a:srgbClr val="000000"/>
              </a:buClr>
              <a:buSzPts val="1800"/>
              <a:buFont typeface="Arial"/>
              <a:buNone/>
            </a:pPr>
            <a:endParaRPr sz="1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a:t>Typical methods for copying are as follows.</a:t>
            </a:r>
            <a:endParaRPr b="0"/>
          </a:p>
          <a:p>
            <a:pPr marL="285750" marR="0" lvl="0" indent="-28575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passive replication : it just </a:t>
            </a:r>
            <a:r>
              <a:rPr lang="en-US" sz="1800" b="0" i="0" u="none" strike="noStrike" cap="none">
                <a:solidFill>
                  <a:srgbClr val="000000"/>
                </a:solidFill>
                <a:latin typeface="Malgun Gothic"/>
                <a:ea typeface="Malgun Gothic"/>
                <a:cs typeface="Malgun Gothic"/>
                <a:sym typeface="Malgun Gothic"/>
              </a:rPr>
              <a:t>Copy/Send on request from client</a:t>
            </a:r>
            <a:endParaRPr/>
          </a:p>
          <a:p>
            <a:pPr marL="285750" marR="0" lvl="0" indent="-28575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Malgun Gothic"/>
                <a:ea typeface="Malgun Gothic"/>
                <a:cs typeface="Malgun Gothic"/>
                <a:sym typeface="Malgun Gothic"/>
              </a:rPr>
              <a:t>cache-based replication : </a:t>
            </a:r>
            <a:r>
              <a:rPr lang="en-US" sz="2800"/>
              <a:t>When requested, the contents are cached.</a:t>
            </a:r>
            <a:endParaRPr/>
          </a:p>
          <a:p>
            <a:pPr marL="0" marR="0" lvl="0" indent="0" algn="l" rtl="0">
              <a:lnSpc>
                <a:spcPct val="100000"/>
              </a:lnSpc>
              <a:spcBef>
                <a:spcPts val="0"/>
              </a:spcBef>
              <a:spcAft>
                <a:spcPts val="0"/>
              </a:spcAft>
              <a:buClr>
                <a:srgbClr val="000000"/>
              </a:buClr>
              <a:buSzPts val="1800"/>
              <a:buFont typeface="Arial"/>
              <a:buNone/>
            </a:pPr>
            <a:r>
              <a:rPr lang="en-US" sz="2800"/>
              <a:t>More complex methods include</a:t>
            </a:r>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The administrator actively stores data before the request is received</a:t>
            </a:r>
            <a:endParaRPr/>
          </a:p>
          <a:p>
            <a:pPr marL="285750" marR="0" lvl="0" indent="-17145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for example, Predict the request and replicate it enough to accommodate it. the other solution is, If content is not available in response time, duplicate it additionally</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However, verification of security and data integrity becomes more difficult after copying. How can we solve this problem?</a:t>
            </a:r>
            <a:endParaRPr/>
          </a:p>
        </p:txBody>
      </p:sp>
      <p:sp>
        <p:nvSpPr>
          <p:cNvPr id="342" name="Google Shape;342;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19</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4" name="Google Shape;18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자원 공유가 목적, 상호연결된 노드가 network </a:t>
            </a:r>
            <a:r>
              <a:rPr lang="en-US" dirty="0" err="1"/>
              <a:t>topolog에</a:t>
            </a:r>
            <a:r>
              <a:rPr lang="en-US" dirty="0"/>
              <a:t> self-organize 할수 있게 함, 또 </a:t>
            </a:r>
            <a:r>
              <a:rPr lang="en-US" b="1" dirty="0" err="1"/>
              <a:t>failure를</a:t>
            </a:r>
            <a:r>
              <a:rPr lang="en-US" b="1" dirty="0"/>
              <a:t> adapt 하는데 capable </a:t>
            </a:r>
            <a:r>
              <a:rPr lang="en-US" dirty="0"/>
              <a:t>하며 노드의 transient </a:t>
            </a:r>
            <a:r>
              <a:rPr lang="en-US" dirty="0" err="1"/>
              <a:t>population을</a:t>
            </a:r>
            <a:r>
              <a:rPr lang="en-US" dirty="0"/>
              <a:t> </a:t>
            </a:r>
            <a:r>
              <a:rPr lang="en-US" dirty="0" err="1"/>
              <a:t>accommodate하는</a:t>
            </a:r>
            <a:r>
              <a:rPr lang="en-US" dirty="0"/>
              <a:t> 동시에 acceptable 한 </a:t>
            </a:r>
            <a:r>
              <a:rPr lang="en-US" dirty="0" err="1"/>
              <a:t>connectivity와</a:t>
            </a:r>
            <a:r>
              <a:rPr lang="en-US" dirty="0"/>
              <a:t> </a:t>
            </a:r>
            <a:r>
              <a:rPr lang="en-US" dirty="0" err="1"/>
              <a:t>performace를</a:t>
            </a:r>
            <a:r>
              <a:rPr lang="en-US" dirty="0"/>
              <a:t> 유지</a:t>
            </a:r>
            <a:endParaRPr dirty="0"/>
          </a:p>
          <a:p>
            <a:pPr marL="0" lvl="0" indent="0" algn="l" rtl="0">
              <a:lnSpc>
                <a:spcPct val="100000"/>
              </a:lnSpc>
              <a:spcBef>
                <a:spcPts val="0"/>
              </a:spcBef>
              <a:spcAft>
                <a:spcPts val="0"/>
              </a:spcAft>
              <a:buSzPts val="1400"/>
              <a:buNone/>
            </a:pPr>
            <a:r>
              <a:rPr lang="en-US" dirty="0"/>
              <a:t>그리고 마지막으로 중재나 global centralized server </a:t>
            </a:r>
            <a:r>
              <a:rPr lang="en-US" dirty="0" err="1"/>
              <a:t>support를</a:t>
            </a:r>
            <a:r>
              <a:rPr lang="en-US" dirty="0"/>
              <a:t> 요구하지 않음</a:t>
            </a:r>
            <a:endParaRPr dirty="0"/>
          </a:p>
          <a:p>
            <a:pPr marL="0" lvl="0" indent="0"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400"/>
              <a:buNone/>
            </a:pPr>
            <a:r>
              <a:rPr lang="en-US" dirty="0"/>
              <a:t>( does not need an expensive server because individual workstations are used to access the files, but files cannot be centrally backed up) </a:t>
            </a:r>
            <a:endParaRPr dirty="0"/>
          </a:p>
          <a:p>
            <a:pPr marL="0" lvl="0" indent="0"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400"/>
              <a:buNone/>
            </a:pPr>
            <a:r>
              <a:rPr lang="en-US" dirty="0"/>
              <a:t>- Sharing resources: CPU cycles, storage, bandwidth</a:t>
            </a:r>
            <a:br>
              <a:rPr lang="en-US" dirty="0"/>
            </a:br>
            <a:endParaRPr dirty="0"/>
          </a:p>
        </p:txBody>
      </p:sp>
      <p:sp>
        <p:nvSpPr>
          <p:cNvPr id="185" name="Google Shape;18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9" name="Google Shape;349;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p2p는 신원을 알 수 없는 노드도 얼마든지 참여할 수 있기 때문에, 데이터는 언제나 오염될 가능성이 있다. 따라서 데이터의 무결성을 확인해야 한다.</a:t>
            </a:r>
            <a:endParaRPr/>
          </a:p>
          <a:p>
            <a:pPr marL="0" lvl="0" indent="0" algn="l" rtl="0">
              <a:lnSpc>
                <a:spcPct val="100000"/>
              </a:lnSpc>
              <a:spcBef>
                <a:spcPts val="0"/>
              </a:spcBef>
              <a:spcAft>
                <a:spcPts val="0"/>
              </a:spcAft>
              <a:buSzPts val="1400"/>
              <a:buNone/>
            </a:pPr>
            <a:r>
              <a:rPr lang="en-US"/>
              <a:t>Self-certifying은 데이터와 그 hash 키를 전송 받아 데이터를 검증하는 가장 간단한 방법이다.</a:t>
            </a:r>
            <a:endParaRPr/>
          </a:p>
          <a:p>
            <a:pPr marL="0" lvl="0" indent="0" algn="l" rtl="0">
              <a:lnSpc>
                <a:spcPct val="100000"/>
              </a:lnSpc>
              <a:spcBef>
                <a:spcPts val="0"/>
              </a:spcBef>
              <a:spcAft>
                <a:spcPts val="0"/>
              </a:spcAft>
              <a:buSzPts val="1400"/>
              <a:buNone/>
            </a:pPr>
            <a:r>
              <a:rPr lang="en-US"/>
              <a:t>information dispersal은 오염된 노드에서 데이터를 전송받을 가능성을 낮추기 위해, 파일을 m개 블록으로 나누어 저장하고, 파일을 m보다 큰 n개의 노드에서 전송 받는다.</a:t>
            </a:r>
            <a:endParaRPr/>
          </a:p>
          <a:p>
            <a:pPr marL="0" lvl="0" indent="0" algn="l" rtl="0">
              <a:lnSpc>
                <a:spcPct val="100000"/>
              </a:lnSpc>
              <a:spcBef>
                <a:spcPts val="0"/>
              </a:spcBef>
              <a:spcAft>
                <a:spcPts val="0"/>
              </a:spcAft>
              <a:buSzPts val="1400"/>
              <a:buNone/>
            </a:pPr>
            <a:r>
              <a:rPr lang="en-US"/>
              <a:t>데이터에 대해 악의적으로 접근하는 노드도 있을 수 있다</a:t>
            </a:r>
            <a:endParaRPr/>
          </a:p>
          <a:p>
            <a:pPr marL="0" lvl="0" indent="0" algn="l" rtl="0">
              <a:lnSpc>
                <a:spcPct val="100000"/>
              </a:lnSpc>
              <a:spcBef>
                <a:spcPts val="0"/>
              </a:spcBef>
              <a:spcAft>
                <a:spcPts val="0"/>
              </a:spcAft>
              <a:buSzPts val="1400"/>
              <a:buNone/>
            </a:pPr>
            <a:r>
              <a:rPr lang="en-US"/>
              <a:t>SHA는 파일을 l개로 나누어 저장한다. 노드는 k개의 다른 노드에서 이를 전송 받아야 파일을 복호화할 수 있다. SHA를 이용하면 하나의 데이터를 이용하기 위해 최소한 k개의 다른 노드에게 확인을 받아야 하는 것이다.</a:t>
            </a:r>
            <a:endParaRPr/>
          </a:p>
          <a:p>
            <a:pPr marL="0" lvl="0" indent="0" algn="l" rtl="0">
              <a:lnSpc>
                <a:spcPct val="100000"/>
              </a:lnSpc>
              <a:spcBef>
                <a:spcPts val="0"/>
              </a:spcBef>
              <a:spcAft>
                <a:spcPts val="0"/>
              </a:spcAft>
              <a:buSzPts val="1400"/>
              <a:buNone/>
            </a:pPr>
            <a:endParaRPr/>
          </a:p>
          <a:p>
            <a:pPr marL="0" marR="0" lvl="0" indent="0" algn="l" rtl="0">
              <a:lnSpc>
                <a:spcPct val="100000"/>
              </a:lnSpc>
              <a:spcBef>
                <a:spcPts val="0"/>
              </a:spcBef>
              <a:spcAft>
                <a:spcPts val="0"/>
              </a:spcAft>
              <a:buClr>
                <a:srgbClr val="000000"/>
              </a:buClr>
              <a:buSzPts val="1400"/>
              <a:buFont typeface="Arial"/>
              <a:buNone/>
            </a:pPr>
            <a:r>
              <a:rPr lang="en-US"/>
              <a:t>Because p2p can participate in any number of unidentifiable nodes, data is always likely to be contaminated. Therefore, the integrity of the data should be verified.</a:t>
            </a:r>
            <a:br>
              <a:rPr lang="en-US"/>
            </a:br>
            <a:r>
              <a:rPr lang="en-US"/>
              <a:t>Self-certifying is the simplest way to verify data by receiving the data and its hash key.</a:t>
            </a:r>
            <a:br>
              <a:rPr lang="en-US"/>
            </a:br>
            <a:r>
              <a:rPr lang="en-US"/>
              <a:t>In order to reduce the possibility of receiving data from contaminated nodes, contents split m blocks and transfers files from n nodes larger than m.</a:t>
            </a:r>
            <a:br>
              <a:rPr lang="en-US"/>
            </a:br>
            <a:r>
              <a:rPr lang="en-US"/>
              <a:t>Some nodes may have malicious access to data.</a:t>
            </a:r>
            <a:br>
              <a:rPr lang="en-US"/>
            </a:br>
            <a:r>
              <a:rPr lang="en-US"/>
              <a:t>SHA stores files divided into numbers of l files. A node must be sent from k different nodes before it can decrypt the file. SHA requires confirmation from at least k different nodes to use one data.</a:t>
            </a:r>
            <a:endParaRPr/>
          </a:p>
          <a:p>
            <a:pPr marL="0" lvl="0" indent="0" algn="l" rtl="0">
              <a:lnSpc>
                <a:spcPct val="100000"/>
              </a:lnSpc>
              <a:spcBef>
                <a:spcPts val="0"/>
              </a:spcBef>
              <a:spcAft>
                <a:spcPts val="0"/>
              </a:spcAft>
              <a:buSzPts val="1400"/>
              <a:buNone/>
            </a:pPr>
            <a:endParaRPr/>
          </a:p>
        </p:txBody>
      </p:sp>
      <p:sp>
        <p:nvSpPr>
          <p:cNvPr id="350" name="Google Shape;350;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20</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8" name="Google Shape;358;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Security issues also involve storing data.</a:t>
            </a:r>
            <a:endParaRPr/>
          </a:p>
          <a:p>
            <a:pPr marL="0" lvl="0" indent="0" algn="l" rtl="0">
              <a:lnSpc>
                <a:spcPct val="100000"/>
              </a:lnSpc>
              <a:spcBef>
                <a:spcPts val="0"/>
              </a:spcBef>
              <a:spcAft>
                <a:spcPts val="0"/>
              </a:spcAft>
              <a:buSzPts val="1400"/>
              <a:buNone/>
            </a:pPr>
            <a:r>
              <a:rPr lang="en-US" sz="1200" b="0" i="0" u="none" strike="noStrike" cap="none">
                <a:solidFill>
                  <a:srgbClr val="000000"/>
                </a:solidFill>
                <a:latin typeface="Arial"/>
                <a:ea typeface="Arial"/>
                <a:cs typeface="Arial"/>
                <a:sym typeface="Arial"/>
              </a:rPr>
              <a:t>If c</a:t>
            </a:r>
            <a:r>
              <a:rPr lang="en-US" sz="1200" b="0" i="0" u="none" strike="noStrike" cap="none">
                <a:solidFill>
                  <a:srgbClr val="000000"/>
                </a:solidFill>
                <a:latin typeface="Malgun Gothic"/>
                <a:ea typeface="Malgun Gothic"/>
                <a:cs typeface="Malgun Gothic"/>
                <a:sym typeface="Malgun Gothic"/>
              </a:rPr>
              <a:t>ontent is only transferred from origin to destination</a:t>
            </a:r>
            <a:r>
              <a:rPr lang="en-US" sz="1200" b="0" i="0" u="none" strike="noStrike" cap="none">
                <a:solidFill>
                  <a:schemeClr val="dk1"/>
                </a:solidFill>
                <a:latin typeface="Malgun Gothic"/>
                <a:ea typeface="Malgun Gothic"/>
                <a:cs typeface="Malgun Gothic"/>
                <a:sym typeface="Malgun Gothic"/>
              </a:rPr>
              <a:t>, </a:t>
            </a:r>
            <a:r>
              <a:rPr lang="en-US" sz="1200" b="0" i="0" u="none" strike="noStrike" cap="none">
                <a:solidFill>
                  <a:srgbClr val="000000"/>
                </a:solidFill>
                <a:latin typeface="Malgun Gothic"/>
                <a:ea typeface="Malgun Gothic"/>
                <a:cs typeface="Malgun Gothic"/>
                <a:sym typeface="Malgun Gothic"/>
              </a:rPr>
              <a:t>Hackers may find and attack the origin node</a:t>
            </a:r>
            <a:endParaRPr/>
          </a:p>
          <a:p>
            <a:pPr marL="0" marR="0" lvl="0" indent="0" algn="l" rtl="0">
              <a:lnSpc>
                <a:spcPct val="100000"/>
              </a:lnSpc>
              <a:spcBef>
                <a:spcPts val="0"/>
              </a:spcBef>
              <a:spcAft>
                <a:spcPts val="0"/>
              </a:spcAft>
              <a:buClr>
                <a:srgbClr val="000000"/>
              </a:buClr>
              <a:buSzPts val="2200"/>
              <a:buFont typeface="Arial"/>
              <a:buNone/>
            </a:pPr>
            <a:endParaRPr sz="1200" b="0" i="0" u="none" strike="noStrike" cap="none">
              <a:solidFill>
                <a:srgbClr val="000000"/>
              </a:solidFill>
              <a:latin typeface="Malgun Gothic"/>
              <a:ea typeface="Malgun Gothic"/>
              <a:cs typeface="Malgun Gothic"/>
              <a:sym typeface="Malgun Gothic"/>
            </a:endParaRPr>
          </a:p>
          <a:p>
            <a:pPr marL="0" marR="0" lvl="0" indent="0" algn="l" rtl="0">
              <a:lnSpc>
                <a:spcPct val="100000"/>
              </a:lnSpc>
              <a:spcBef>
                <a:spcPts val="0"/>
              </a:spcBef>
              <a:spcAft>
                <a:spcPts val="0"/>
              </a:spcAft>
              <a:buClr>
                <a:srgbClr val="000000"/>
              </a:buClr>
              <a:buSzPts val="3000"/>
              <a:buFont typeface="Arial"/>
              <a:buNone/>
            </a:pPr>
            <a:r>
              <a:rPr lang="en-US" sz="1200" b="0" i="0" u="none" strike="noStrike" cap="none">
                <a:solidFill>
                  <a:srgbClr val="000000"/>
                </a:solidFill>
                <a:latin typeface="Malgun Gothic"/>
                <a:ea typeface="Malgun Gothic"/>
                <a:cs typeface="Malgun Gothic"/>
                <a:sym typeface="Malgun Gothic"/>
              </a:rPr>
              <a:t>so that we have to send data through multiple nodes, and hide transfers</a:t>
            </a:r>
            <a:endParaRPr/>
          </a:p>
          <a:p>
            <a:pPr marL="0" marR="0" lvl="0" indent="0" algn="l" rtl="0">
              <a:lnSpc>
                <a:spcPct val="100000"/>
              </a:lnSpc>
              <a:spcBef>
                <a:spcPts val="0"/>
              </a:spcBef>
              <a:spcAft>
                <a:spcPts val="0"/>
              </a:spcAft>
              <a:buClr>
                <a:srgbClr val="000000"/>
              </a:buClr>
              <a:buSzPts val="3000"/>
              <a:buFont typeface="Arial"/>
              <a:buNone/>
            </a:pPr>
            <a:endParaRPr sz="1200" b="0" i="0" u="none" strike="noStrike" cap="none">
              <a:solidFill>
                <a:srgbClr val="000000"/>
              </a:solidFill>
              <a:latin typeface="Malgun Gothic"/>
              <a:ea typeface="Malgun Gothic"/>
              <a:cs typeface="Malgun Gothic"/>
              <a:sym typeface="Malgun Gothic"/>
            </a:endParaRPr>
          </a:p>
          <a:p>
            <a:pPr marL="0" marR="0" lvl="0" indent="0" algn="l" rtl="0">
              <a:lnSpc>
                <a:spcPct val="100000"/>
              </a:lnSpc>
              <a:spcBef>
                <a:spcPts val="0"/>
              </a:spcBef>
              <a:spcAft>
                <a:spcPts val="0"/>
              </a:spcAft>
              <a:buClr>
                <a:srgbClr val="000000"/>
              </a:buClr>
              <a:buSzPts val="3000"/>
              <a:buFont typeface="Arial"/>
              <a:buNone/>
            </a:pPr>
            <a:r>
              <a:rPr lang="en-US"/>
              <a:t>The simplest way is to forward files across multiple nodes. At this time, the node that received the delivery role did not open the file, but merely retransmitted it to the purpose.</a:t>
            </a:r>
            <a:endParaRPr/>
          </a:p>
          <a:p>
            <a:pPr marL="0" marR="0" lvl="0" indent="0" algn="l" rtl="0">
              <a:lnSpc>
                <a:spcPct val="100000"/>
              </a:lnSpc>
              <a:spcBef>
                <a:spcPts val="0"/>
              </a:spcBef>
              <a:spcAft>
                <a:spcPts val="0"/>
              </a:spcAft>
              <a:buClr>
                <a:srgbClr val="000000"/>
              </a:buClr>
              <a:buSzPts val="3000"/>
              <a:buFont typeface="Arial"/>
              <a:buNone/>
            </a:pPr>
            <a:endParaRPr sz="1200" b="0" i="0" u="none" strike="noStrike" cap="none">
              <a:solidFill>
                <a:srgbClr val="000000"/>
              </a:solidFill>
              <a:latin typeface="Malgun Gothic"/>
              <a:ea typeface="Malgun Gothic"/>
              <a:cs typeface="Malgun Gothic"/>
              <a:sym typeface="Malgun Gothic"/>
            </a:endParaRPr>
          </a:p>
          <a:p>
            <a:pPr marL="0" marR="0" lvl="0" indent="0" algn="l" rtl="0">
              <a:lnSpc>
                <a:spcPct val="100000"/>
              </a:lnSpc>
              <a:spcBef>
                <a:spcPts val="0"/>
              </a:spcBef>
              <a:spcAft>
                <a:spcPts val="0"/>
              </a:spcAft>
              <a:buClr>
                <a:srgbClr val="000000"/>
              </a:buClr>
              <a:buSzPts val="3000"/>
              <a:buFont typeface="Arial"/>
              <a:buNone/>
            </a:pPr>
            <a:r>
              <a:rPr lang="en-US"/>
              <a:t>In order to force a file not to be opened while it is being transferred, error coding can be used.</a:t>
            </a:r>
            <a:endParaRPr sz="1200" b="0" i="0" u="none" strike="noStrike" cap="none">
              <a:solidFill>
                <a:srgbClr val="000000"/>
              </a:solidFill>
              <a:latin typeface="Malgun Gothic"/>
              <a:ea typeface="Malgun Gothic"/>
              <a:cs typeface="Malgun Gothic"/>
              <a:sym typeface="Malgun Gothic"/>
            </a:endParaRPr>
          </a:p>
          <a:p>
            <a:pPr marL="0" marR="0" lvl="0" indent="0" algn="l" rtl="0">
              <a:lnSpc>
                <a:spcPct val="100000"/>
              </a:lnSpc>
              <a:spcBef>
                <a:spcPts val="0"/>
              </a:spcBef>
              <a:spcAft>
                <a:spcPts val="0"/>
              </a:spcAft>
              <a:buClr>
                <a:srgbClr val="000000"/>
              </a:buClr>
              <a:buSzPts val="3000"/>
              <a:buFont typeface="Arial"/>
              <a:buNone/>
            </a:pPr>
            <a:r>
              <a:rPr lang="en-US" sz="1200" b="0" i="0" u="none" strike="noStrike" cap="none">
                <a:solidFill>
                  <a:srgbClr val="000000"/>
                </a:solidFill>
                <a:latin typeface="Malgun Gothic"/>
                <a:ea typeface="Malgun Gothic"/>
                <a:cs typeface="Malgun Gothic"/>
                <a:sym typeface="Malgun Gothic"/>
              </a:rPr>
              <a:t>for the higher security level, </a:t>
            </a:r>
            <a:r>
              <a:rPr lang="en-US" sz="900" b="0" i="0" u="none" strike="noStrike" cap="none">
                <a:solidFill>
                  <a:srgbClr val="000000"/>
                </a:solidFill>
                <a:latin typeface="Malgun Gothic"/>
                <a:ea typeface="Malgun Gothic"/>
                <a:cs typeface="Malgun Gothic"/>
                <a:sym typeface="Malgun Gothic"/>
              </a:rPr>
              <a:t>Encrypt and mix files and store them in blocks; client don't know which files are located where node</a:t>
            </a:r>
            <a:endParaRPr sz="900" b="0" i="0" u="none" strike="noStrike" cap="none">
              <a:solidFill>
                <a:srgbClr val="00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2200"/>
              <a:buFont typeface="Arial"/>
              <a:buNone/>
            </a:pPr>
            <a:endParaRPr/>
          </a:p>
        </p:txBody>
      </p:sp>
      <p:sp>
        <p:nvSpPr>
          <p:cNvPr id="359" name="Google Shape;359;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21</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a3e6db7c9b_0_3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7" name="Google Shape;367;ga3e6db7c9b_0_33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there is a situation that is not intentional, but could cause confusion in the system.</a:t>
            </a:r>
            <a:endParaRPr/>
          </a:p>
          <a:p>
            <a:pPr marL="0" marR="0" lvl="0" indent="0" algn="l" rtl="0">
              <a:lnSpc>
                <a:spcPct val="100000"/>
              </a:lnSpc>
              <a:spcBef>
                <a:spcPts val="0"/>
              </a:spcBef>
              <a:spcAft>
                <a:spcPts val="0"/>
              </a:spcAft>
              <a:buClr>
                <a:srgbClr val="000000"/>
              </a:buClr>
              <a:buSzPts val="1400"/>
              <a:buFont typeface="Arial"/>
              <a:buNone/>
            </a:pPr>
            <a:r>
              <a:rPr lang="en-US"/>
              <a:t>let’s think about physically same node has different several ids. one node may have greater privileages than the other nodes. it is call sybil attack</a:t>
            </a:r>
            <a:endParaRPr/>
          </a:p>
          <a:p>
            <a:pPr marL="0" lvl="0" indent="0" algn="l" rtl="0">
              <a:lnSpc>
                <a:spcPct val="100000"/>
              </a:lnSpc>
              <a:spcBef>
                <a:spcPts val="0"/>
              </a:spcBef>
              <a:spcAft>
                <a:spcPts val="0"/>
              </a:spcAft>
              <a:buSzPts val="1400"/>
              <a:buNone/>
            </a:pPr>
            <a:r>
              <a:rPr lang="en-US"/>
              <a:t>for example, if one node has k ids, it looks like it has been sha validatated by another node, but it may have verified itself using k different IDs</a:t>
            </a:r>
            <a:endParaRPr/>
          </a:p>
          <a:p>
            <a:pPr marL="0" lvl="0" indent="0" algn="l" rtl="0">
              <a:lnSpc>
                <a:spcPct val="100000"/>
              </a:lnSpc>
              <a:spcBef>
                <a:spcPts val="0"/>
              </a:spcBef>
              <a:spcAft>
                <a:spcPts val="0"/>
              </a:spcAft>
              <a:buSzPts val="1400"/>
              <a:buNone/>
            </a:pPr>
            <a:r>
              <a:rPr lang="en-US"/>
              <a:t>This is not a hacker attack, but it actually damages the system.</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how should we deal with it?</a:t>
            </a:r>
          </a:p>
          <a:p>
            <a:pPr marL="0" lvl="0" indent="0" algn="l" rtl="0">
              <a:lnSpc>
                <a:spcPct val="100000"/>
              </a:lnSpc>
              <a:spcBef>
                <a:spcPts val="0"/>
              </a:spcBef>
              <a:spcAft>
                <a:spcPts val="0"/>
              </a:spcAft>
              <a:buSzPts val="1400"/>
              <a:buNone/>
            </a:pPr>
            <a:endParaRPr lang="en-US" altLang="ko-KR"/>
          </a:p>
          <a:p>
            <a:pPr marL="0" lvl="0" indent="0" algn="l" rtl="0">
              <a:lnSpc>
                <a:spcPct val="100000"/>
              </a:lnSpc>
              <a:spcBef>
                <a:spcPts val="0"/>
              </a:spcBef>
              <a:spcAft>
                <a:spcPts val="0"/>
              </a:spcAft>
              <a:buSzPts val="1400"/>
              <a:buNone/>
            </a:pPr>
            <a:endParaRPr lang="en-US" altLang="ko-KR"/>
          </a:p>
          <a:p>
            <a:pPr marL="285750" indent="-285750">
              <a:lnSpc>
                <a:spcPct val="110000"/>
              </a:lnSpc>
              <a:buClr>
                <a:schemeClr val="dk1"/>
              </a:buClr>
              <a:buSzPts val="1800"/>
              <a:buFont typeface="Arial"/>
              <a:buChar char="•"/>
            </a:pPr>
            <a:r>
              <a:rPr lang="en-US" altLang="ko-KR" sz="1200" b="0" i="0" u="none" strike="noStrike" cap="none" dirty="0">
                <a:solidFill>
                  <a:schemeClr val="dk1"/>
                </a:solidFill>
                <a:latin typeface="+mn-ea"/>
                <a:ea typeface="Malgun Gothic"/>
                <a:cs typeface="Malgun Gothic"/>
                <a:sym typeface="Malgun Gothic"/>
              </a:rPr>
              <a:t>This poses security threat, especially in P2P systems that employ content replication, or fragmentation schemes over many peers</a:t>
            </a:r>
          </a:p>
          <a:p>
            <a:pPr marL="285750" indent="-285750">
              <a:lnSpc>
                <a:spcPct val="110000"/>
              </a:lnSpc>
              <a:buClr>
                <a:schemeClr val="dk1"/>
              </a:buClr>
              <a:buSzPts val="1800"/>
              <a:buFont typeface="Arial"/>
              <a:buChar char="•"/>
            </a:pPr>
            <a:r>
              <a:rPr lang="en-US" altLang="ko-KR" sz="1200" b="0" i="0" u="none" strike="noStrike" cap="none" dirty="0">
                <a:solidFill>
                  <a:schemeClr val="dk1"/>
                </a:solidFill>
                <a:latin typeface="+mn-ea"/>
                <a:ea typeface="Malgun Gothic"/>
                <a:cs typeface="Malgun Gothic"/>
                <a:sym typeface="Malgun Gothic"/>
              </a:rPr>
              <a:t>Unless central Certification or identification authority is employed P2P are susceptible to sybil attack</a:t>
            </a:r>
          </a:p>
          <a:p>
            <a:pPr marL="285750" indent="-285750">
              <a:lnSpc>
                <a:spcPct val="110000"/>
              </a:lnSpc>
              <a:buClr>
                <a:schemeClr val="dk1"/>
              </a:buClr>
              <a:buSzPts val="1800"/>
              <a:buFont typeface="Arial"/>
              <a:buChar char="•"/>
            </a:pPr>
            <a:r>
              <a:rPr lang="en-US" altLang="ko-KR" sz="1200" b="0" i="0" u="none" strike="noStrike" cap="none" dirty="0">
                <a:solidFill>
                  <a:schemeClr val="dk1"/>
                </a:solidFill>
                <a:latin typeface="+mn-ea"/>
                <a:ea typeface="Malgun Gothic"/>
                <a:cs typeface="Malgun Gothic"/>
                <a:sym typeface="Malgun Gothic"/>
              </a:rPr>
              <a:t>Proposed Solution: resource-demanding identification challenges</a:t>
            </a:r>
          </a:p>
          <a:p>
            <a:pPr marL="0" lvl="0" indent="0" algn="l" rtl="0">
              <a:lnSpc>
                <a:spcPct val="100000"/>
              </a:lnSpc>
              <a:spcBef>
                <a:spcPts val="0"/>
              </a:spcBef>
              <a:spcAft>
                <a:spcPts val="0"/>
              </a:spcAft>
              <a:buSzPts val="1400"/>
              <a:buNone/>
            </a:pPr>
            <a:endParaRPr/>
          </a:p>
        </p:txBody>
      </p:sp>
      <p:sp>
        <p:nvSpPr>
          <p:cNvPr id="368" name="Google Shape;368;ga3e6db7c9b_0_33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22</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6" name="Google Shape;376;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For higher security, let's try to hide the following information.</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through this, </a:t>
            </a:r>
            <a:r>
              <a:rPr lang="en-US" sz="1200" b="0" i="0" u="none" strike="noStrike" cap="none">
                <a:solidFill>
                  <a:srgbClr val="000000"/>
                </a:solidFill>
                <a:latin typeface="Malgun Gothic"/>
                <a:ea typeface="Malgun Gothic"/>
                <a:cs typeface="Malgun Gothic"/>
                <a:sym typeface="Malgun Gothic"/>
              </a:rPr>
              <a:t>Make it impossible to distinguish between the content's final destination and intermediate route</a:t>
            </a:r>
            <a:endParaRPr/>
          </a:p>
          <a:p>
            <a:pPr marL="0" lvl="0" indent="0" algn="l" rtl="0">
              <a:lnSpc>
                <a:spcPct val="100000"/>
              </a:lnSpc>
              <a:spcBef>
                <a:spcPts val="0"/>
              </a:spcBef>
              <a:spcAft>
                <a:spcPts val="0"/>
              </a:spcAft>
              <a:buSzPts val="1400"/>
              <a:buNone/>
            </a:pPr>
            <a:r>
              <a:rPr lang="en-US" sz="1200" b="0" i="0" u="none" strike="noStrike" cap="none">
                <a:solidFill>
                  <a:srgbClr val="000000"/>
                </a:solidFill>
                <a:latin typeface="Malgun Gothic"/>
                <a:ea typeface="Malgun Gothic"/>
                <a:cs typeface="Malgun Gothic"/>
                <a:sym typeface="Malgun Gothic"/>
              </a:rPr>
              <a:t>To do this, we need protocols that we can initially connect to undercover.</a:t>
            </a:r>
            <a:endParaRPr/>
          </a:p>
          <a:p>
            <a:pPr marL="0" lvl="0" indent="0" algn="l" rtl="0">
              <a:lnSpc>
                <a:spcPct val="100000"/>
              </a:lnSpc>
              <a:spcBef>
                <a:spcPts val="0"/>
              </a:spcBef>
              <a:spcAft>
                <a:spcPts val="0"/>
              </a:spcAft>
              <a:buSzPts val="1400"/>
              <a:buNone/>
            </a:pPr>
            <a:r>
              <a:rPr lang="en-US" sz="1200" b="0" i="0" u="none" strike="noStrike" cap="none">
                <a:solidFill>
                  <a:srgbClr val="000000"/>
                </a:solidFill>
                <a:latin typeface="Malgun Gothic"/>
                <a:ea typeface="Malgun Gothic"/>
                <a:cs typeface="Malgun Gothic"/>
                <a:sym typeface="Malgun Gothic"/>
              </a:rPr>
              <a:t>and There should not be any document that can specify the constructor, storage, and the other information</a:t>
            </a:r>
            <a:endParaRPr/>
          </a:p>
        </p:txBody>
      </p:sp>
      <p:sp>
        <p:nvSpPr>
          <p:cNvPr id="377" name="Google Shape;377;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23</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4" name="Google Shape;384;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Because it provided anonymity, </a:t>
            </a:r>
            <a:r>
              <a:rPr lang="en-US" sz="1200" b="0" i="0" u="none" strike="noStrike" cap="none">
                <a:solidFill>
                  <a:srgbClr val="000000"/>
                </a:solidFill>
                <a:latin typeface="Arial"/>
                <a:ea typeface="Arial"/>
                <a:cs typeface="Arial"/>
                <a:sym typeface="Arial"/>
              </a:rPr>
              <a:t>any of this query can be </a:t>
            </a:r>
            <a:r>
              <a:rPr lang="en-US" sz="1200" b="1" i="0" u="none" strike="noStrike" cap="none">
                <a:solidFill>
                  <a:srgbClr val="000000"/>
                </a:solidFill>
                <a:latin typeface="Arial"/>
                <a:ea typeface="Arial"/>
                <a:cs typeface="Arial"/>
                <a:sym typeface="Arial"/>
              </a:rPr>
              <a:t>denied</a:t>
            </a:r>
            <a:r>
              <a:rPr lang="en-US" sz="1200" b="0" i="0" u="none" strike="noStrike" cap="none">
                <a:solidFill>
                  <a:srgbClr val="000000"/>
                </a:solidFill>
                <a:latin typeface="Arial"/>
                <a:ea typeface="Arial"/>
                <a:cs typeface="Arial"/>
                <a:sym typeface="Arial"/>
              </a:rPr>
              <a:t>.</a:t>
            </a:r>
            <a:endParaRPr/>
          </a:p>
          <a:p>
            <a:pPr marL="0" lvl="0" indent="0" algn="l" rtl="0">
              <a:lnSpc>
                <a:spcPct val="100000"/>
              </a:lnSpc>
              <a:spcBef>
                <a:spcPts val="0"/>
              </a:spcBef>
              <a:spcAft>
                <a:spcPts val="0"/>
              </a:spcAft>
              <a:buSzPts val="1400"/>
              <a:buNone/>
            </a:pPr>
            <a:endParaRPr sz="1200" b="0" i="0" u="none" strike="noStrike" cap="none">
              <a:solidFill>
                <a:srgbClr val="000000"/>
              </a:solidFill>
              <a:latin typeface="Arial"/>
              <a:ea typeface="Arial"/>
              <a:cs typeface="Arial"/>
              <a:sym typeface="Arial"/>
            </a:endParaRPr>
          </a:p>
          <a:p>
            <a:pPr marL="0" lvl="0" indent="0" algn="l" rtl="0">
              <a:lnSpc>
                <a:spcPct val="100000"/>
              </a:lnSpc>
              <a:spcBef>
                <a:spcPts val="0"/>
              </a:spcBef>
              <a:spcAft>
                <a:spcPts val="0"/>
              </a:spcAft>
              <a:buSzPts val="1400"/>
              <a:buNone/>
            </a:pPr>
            <a:r>
              <a:rPr lang="en-US" sz="1200" b="0" i="0" u="none" strike="noStrike" cap="none">
                <a:solidFill>
                  <a:srgbClr val="000000"/>
                </a:solidFill>
                <a:latin typeface="Arial"/>
                <a:ea typeface="Arial"/>
                <a:cs typeface="Arial"/>
                <a:sym typeface="Arial"/>
              </a:rPr>
              <a:t>to do this, any of node share only encrypted files but don’t have keys. it makes a node don’t know what content it is.</a:t>
            </a:r>
            <a:endParaRPr/>
          </a:p>
          <a:p>
            <a:pPr marL="0" lvl="0" indent="0" algn="l" rtl="0">
              <a:lnSpc>
                <a:spcPct val="100000"/>
              </a:lnSpc>
              <a:spcBef>
                <a:spcPts val="0"/>
              </a:spcBef>
              <a:spcAft>
                <a:spcPts val="0"/>
              </a:spcAft>
              <a:buSzPts val="1400"/>
              <a:buNone/>
            </a:pPr>
            <a:endParaRPr sz="1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rgbClr val="000000"/>
                </a:solidFill>
                <a:latin typeface="Malgun Gothic"/>
                <a:ea typeface="Malgun Gothic"/>
                <a:cs typeface="Malgun Gothic"/>
                <a:sym typeface="Malgun Gothic"/>
              </a:rPr>
              <a:t>if we want make sure a node don't know where the content is in the place</a:t>
            </a:r>
            <a:r>
              <a:rPr lang="en-US" sz="1200" b="0" i="0" u="none" strike="noStrike" cap="none">
                <a:solidFill>
                  <a:schemeClr val="dk1"/>
                </a:solidFill>
                <a:latin typeface="Malgun Gothic"/>
                <a:ea typeface="Malgun Gothic"/>
                <a:cs typeface="Malgun Gothic"/>
                <a:sym typeface="Malgun Gothic"/>
              </a:rPr>
              <a:t> </a:t>
            </a:r>
            <a:r>
              <a:rPr lang="en-US" sz="1200" b="0" i="0" u="none" strike="noStrike" cap="none">
                <a:solidFill>
                  <a:srgbClr val="000000"/>
                </a:solidFill>
                <a:latin typeface="Malgun Gothic"/>
                <a:ea typeface="Malgun Gothic"/>
                <a:cs typeface="Malgun Gothic"/>
                <a:sym typeface="Malgun Gothic"/>
              </a:rPr>
              <a:t>we have to use an anonymous connection layer. </a:t>
            </a:r>
            <a:endParaRPr/>
          </a:p>
        </p:txBody>
      </p:sp>
      <p:sp>
        <p:nvSpPr>
          <p:cNvPr id="385" name="Google Shape;385;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24</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2" name="Google Shape;392;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It takes a lot of resources to provide adequate response speed, throughput, security, and anonymity in a p2p system. However, the resources of the p2p system can be fully expanded through the participation of users.</a:t>
            </a:r>
            <a:endParaRPr/>
          </a:p>
          <a:p>
            <a:pPr marL="0" lvl="0" indent="0" algn="l" rtl="0">
              <a:lnSpc>
                <a:spcPct val="100000"/>
              </a:lnSpc>
              <a:spcBef>
                <a:spcPts val="0"/>
              </a:spcBef>
              <a:spcAft>
                <a:spcPts val="0"/>
              </a:spcAft>
              <a:buSzPts val="1400"/>
              <a:buNone/>
            </a:pPr>
            <a:endParaRPr/>
          </a:p>
          <a:p>
            <a:pPr marL="0" marR="0" lvl="0" indent="0" algn="l" rtl="0">
              <a:lnSpc>
                <a:spcPct val="100000"/>
              </a:lnSpc>
              <a:spcBef>
                <a:spcPts val="0"/>
              </a:spcBef>
              <a:spcAft>
                <a:spcPts val="0"/>
              </a:spcAft>
              <a:buClr>
                <a:srgbClr val="000000"/>
              </a:buClr>
              <a:buSzPts val="2200"/>
              <a:buFont typeface="Arial"/>
              <a:buNone/>
            </a:pPr>
            <a:r>
              <a:rPr lang="en-US" sz="1200" b="0" i="0" u="none" strike="noStrike" cap="none">
                <a:solidFill>
                  <a:srgbClr val="000000"/>
                </a:solidFill>
                <a:latin typeface="Malgun Gothic"/>
                <a:ea typeface="Malgun Gothic"/>
                <a:cs typeface="Malgun Gothic"/>
                <a:sym typeface="Malgun Gothic"/>
              </a:rPr>
              <a:t>How do we encourage users to participate?</a:t>
            </a:r>
            <a:endParaRPr sz="1200"/>
          </a:p>
          <a:p>
            <a:pPr marL="0" marR="0" lvl="0" indent="0" algn="l" rtl="0">
              <a:lnSpc>
                <a:spcPct val="100000"/>
              </a:lnSpc>
              <a:spcBef>
                <a:spcPts val="0"/>
              </a:spcBef>
              <a:spcAft>
                <a:spcPts val="0"/>
              </a:spcAft>
              <a:buClr>
                <a:srgbClr val="000000"/>
              </a:buClr>
              <a:buSzPts val="2200"/>
              <a:buFont typeface="Arial"/>
              <a:buNone/>
            </a:pPr>
            <a:r>
              <a:rPr lang="en-US" sz="1200" b="0" i="0" u="none" strike="noStrike" cap="none">
                <a:solidFill>
                  <a:srgbClr val="000000"/>
                </a:solidFill>
                <a:latin typeface="Malgun Gothic"/>
                <a:ea typeface="Malgun Gothic"/>
                <a:cs typeface="Malgun Gothic"/>
                <a:sym typeface="Malgun Gothic"/>
              </a:rPr>
              <a:t>How to prevent resource monopoly by minority users?</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the incentive is studied for this purpose.</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    in trust based incentive,</a:t>
            </a:r>
            <a:endParaRPr/>
          </a:p>
          <a:p>
            <a:pPr marL="457200" marR="0" lvl="0" indent="-228600" algn="l" rtl="0">
              <a:lnSpc>
                <a:spcPct val="100000"/>
              </a:lnSpc>
              <a:spcBef>
                <a:spcPts val="0"/>
              </a:spcBef>
              <a:spcAft>
                <a:spcPts val="0"/>
              </a:spcAft>
              <a:buClr>
                <a:srgbClr val="000000"/>
              </a:buClr>
              <a:buSzPts val="1400"/>
              <a:buFont typeface="Arial"/>
              <a:buNone/>
            </a:pPr>
            <a:r>
              <a:rPr lang="en-US"/>
              <a:t>In order to maintain a trust relationship, various transactions must be processed.</a:t>
            </a:r>
            <a:endParaRPr/>
          </a:p>
          <a:p>
            <a:pPr marL="457200" marR="0" lvl="0" indent="-228600" algn="l" rtl="0">
              <a:lnSpc>
                <a:spcPct val="100000"/>
              </a:lnSpc>
              <a:spcBef>
                <a:spcPts val="0"/>
              </a:spcBef>
              <a:spcAft>
                <a:spcPts val="0"/>
              </a:spcAft>
              <a:buClr>
                <a:srgbClr val="000000"/>
              </a:buClr>
              <a:buSzPts val="1400"/>
              <a:buFont typeface="Arial"/>
              <a:buNone/>
            </a:pPr>
            <a:r>
              <a:rPr lang="en-US"/>
              <a:t>give an incentive to the person who handles the transactions</a:t>
            </a:r>
            <a:endParaRPr/>
          </a:p>
          <a:p>
            <a:pPr marL="457200" marR="0" lvl="0" indent="-228600" algn="l" rtl="0">
              <a:lnSpc>
                <a:spcPct val="100000"/>
              </a:lnSpc>
              <a:spcBef>
                <a:spcPts val="0"/>
              </a:spcBef>
              <a:spcAft>
                <a:spcPts val="0"/>
              </a:spcAft>
              <a:buClr>
                <a:srgbClr val="000000"/>
              </a:buClr>
              <a:buSzPts val="1400"/>
              <a:buFont typeface="Arial"/>
              <a:buNone/>
            </a:pPr>
            <a:r>
              <a:rPr lang="en-US"/>
              <a:t>This transaction is addressed in the next page, Reputation Mechanism.</a:t>
            </a:r>
            <a:endParaRPr/>
          </a:p>
          <a:p>
            <a:pPr marL="457200" marR="0" lvl="0" indent="-228600" algn="l" rtl="0">
              <a:lnSpc>
                <a:spcPct val="100000"/>
              </a:lnSpc>
              <a:spcBef>
                <a:spcPts val="0"/>
              </a:spcBef>
              <a:spcAft>
                <a:spcPts val="0"/>
              </a:spcAft>
              <a:buClr>
                <a:srgbClr val="000000"/>
              </a:buClr>
              <a:buSzPts val="1400"/>
              <a:buFont typeface="Arial"/>
              <a:buNone/>
            </a:pPr>
            <a:endParaRPr/>
          </a:p>
          <a:p>
            <a:pPr marL="457200" marR="0" lvl="0" indent="-228600" algn="l" rtl="0">
              <a:lnSpc>
                <a:spcPct val="100000"/>
              </a:lnSpc>
              <a:spcBef>
                <a:spcPts val="0"/>
              </a:spcBef>
              <a:spcAft>
                <a:spcPts val="0"/>
              </a:spcAft>
              <a:buClr>
                <a:srgbClr val="000000"/>
              </a:buClr>
              <a:buSzPts val="1400"/>
              <a:buFont typeface="Arial"/>
              <a:buNone/>
            </a:pPr>
            <a:endParaRPr/>
          </a:p>
          <a:p>
            <a:pPr marL="457200" marR="0" lvl="0" indent="-228600" algn="l" rtl="0">
              <a:lnSpc>
                <a:spcPct val="100000"/>
              </a:lnSpc>
              <a:spcBef>
                <a:spcPts val="0"/>
              </a:spcBef>
              <a:spcAft>
                <a:spcPts val="0"/>
              </a:spcAft>
              <a:buClr>
                <a:srgbClr val="000000"/>
              </a:buClr>
              <a:buSzPts val="1400"/>
              <a:buFont typeface="Arial"/>
              <a:buNone/>
            </a:pPr>
            <a:r>
              <a:rPr lang="en-US"/>
              <a:t>in trade base incentive, </a:t>
            </a:r>
            <a:r>
              <a:rPr lang="en-US" sz="1200" b="0" i="0" u="none" strike="noStrike" cap="none">
                <a:solidFill>
                  <a:srgbClr val="000000"/>
                </a:solidFill>
                <a:latin typeface="Arial"/>
                <a:ea typeface="Arial"/>
                <a:cs typeface="Arial"/>
                <a:sym typeface="Arial"/>
              </a:rPr>
              <a:t>Incentive the user who provided the service. one of this category is </a:t>
            </a:r>
            <a:r>
              <a:rPr lang="en-US" sz="1200" b="1" i="0" u="none" strike="noStrike" cap="none">
                <a:solidFill>
                  <a:srgbClr val="5B9BD5"/>
                </a:solidFill>
                <a:latin typeface="Malgun Gothic"/>
                <a:ea typeface="Malgun Gothic"/>
                <a:cs typeface="Malgun Gothic"/>
                <a:sym typeface="Malgun Gothic"/>
              </a:rPr>
              <a:t>Micropayments Mechanism. </a:t>
            </a:r>
            <a:endParaRPr/>
          </a:p>
          <a:p>
            <a:pPr marL="457200" marR="0" lvl="0" indent="-228600" algn="l" rtl="0">
              <a:lnSpc>
                <a:spcPct val="100000"/>
              </a:lnSpc>
              <a:spcBef>
                <a:spcPts val="0"/>
              </a:spcBef>
              <a:spcAft>
                <a:spcPts val="0"/>
              </a:spcAft>
              <a:buClr>
                <a:srgbClr val="000000"/>
              </a:buClr>
              <a:buSzPts val="1400"/>
              <a:buFont typeface="Arial"/>
              <a:buNone/>
            </a:pPr>
            <a:endParaRPr/>
          </a:p>
        </p:txBody>
      </p:sp>
      <p:sp>
        <p:nvSpPr>
          <p:cNvPr id="393" name="Google Shape;393;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25</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2" name="Google Shape;402;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rgbClr val="000000"/>
                </a:solidFill>
                <a:latin typeface="Arial"/>
                <a:ea typeface="Arial"/>
                <a:cs typeface="Arial"/>
                <a:sym typeface="Arial"/>
              </a:rPr>
              <a:t>as we say, no central organization for management and maintenance </a:t>
            </a:r>
            <a:r>
              <a:rPr lang="en-US" sz="1200" b="0" i="0" u="none" strike="noStrike" cap="none">
                <a:solidFill>
                  <a:srgbClr val="000000"/>
                </a:solidFill>
                <a:latin typeface="Malgun Gothic"/>
                <a:ea typeface="Malgun Gothic"/>
                <a:cs typeface="Malgun Gothic"/>
                <a:sym typeface="Malgun Gothic"/>
              </a:rPr>
              <a:t>in pure P2P Network</a:t>
            </a:r>
            <a:endParaRPr/>
          </a:p>
          <a:p>
            <a:pPr marL="0" marR="0" lvl="0" indent="0" algn="l" rtl="0">
              <a:lnSpc>
                <a:spcPct val="100000"/>
              </a:lnSpc>
              <a:spcBef>
                <a:spcPts val="0"/>
              </a:spcBef>
              <a:spcAft>
                <a:spcPts val="0"/>
              </a:spcAft>
              <a:buClr>
                <a:srgbClr val="000000"/>
              </a:buClr>
              <a:buSzPts val="1400"/>
              <a:buFont typeface="Arial"/>
              <a:buNone/>
            </a:pPr>
            <a:r>
              <a:rPr lang="en-US"/>
              <a:t>so </a:t>
            </a:r>
            <a:r>
              <a:rPr lang="en-US" sz="1200" b="0" i="0" u="none" strike="noStrike" cap="none">
                <a:solidFill>
                  <a:srgbClr val="000000"/>
                </a:solidFill>
                <a:latin typeface="Malgun Gothic"/>
                <a:ea typeface="Malgun Gothic"/>
                <a:cs typeface="Malgun Gothic"/>
                <a:sym typeface="Malgun Gothic"/>
              </a:rPr>
              <a:t>Reputation </a:t>
            </a:r>
            <a:r>
              <a:rPr lang="en-US" sz="1200" b="1" i="0" u="none" strike="noStrike" cap="none">
                <a:solidFill>
                  <a:srgbClr val="000000"/>
                </a:solidFill>
                <a:latin typeface="Malgun Gothic"/>
                <a:ea typeface="Malgun Gothic"/>
                <a:cs typeface="Malgun Gothic"/>
                <a:sym typeface="Malgun Gothic"/>
              </a:rPr>
              <a:t>information must be distributed</a:t>
            </a:r>
            <a:r>
              <a:rPr lang="en-US" sz="1200" b="0" i="0" u="none" strike="noStrike" cap="none">
                <a:solidFill>
                  <a:srgbClr val="000000"/>
                </a:solidFill>
                <a:latin typeface="Malgun Gothic"/>
                <a:ea typeface="Malgun Gothic"/>
                <a:cs typeface="Malgun Gothic"/>
                <a:sym typeface="Malgun Gothic"/>
              </a:rPr>
              <a:t> throughout on different nodes</a:t>
            </a:r>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rgbClr val="000000"/>
              </a:solidFill>
              <a:latin typeface="Malgun Gothic"/>
              <a:ea typeface="Malgun Gothic"/>
              <a:cs typeface="Malgun Gothic"/>
              <a:sym typeface="Malgun Gothic"/>
            </a:endParaRP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rgbClr val="000000"/>
                </a:solidFill>
                <a:latin typeface="Malgun Gothic"/>
                <a:ea typeface="Malgun Gothic"/>
                <a:cs typeface="Malgun Gothic"/>
                <a:sym typeface="Malgun Gothic"/>
              </a:rPr>
              <a:t>to do this, we can</a:t>
            </a:r>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rgbClr val="000000"/>
              </a:solidFill>
              <a:latin typeface="Malgun Gothic"/>
              <a:ea typeface="Malgun Gothic"/>
              <a:cs typeface="Malgun Gothic"/>
              <a:sym typeface="Malgun Gothic"/>
            </a:endParaRPr>
          </a:p>
          <a:p>
            <a:pPr marL="285750" marR="0" lvl="0" indent="-285750" algn="l" rtl="0">
              <a:lnSpc>
                <a:spcPct val="100000"/>
              </a:lnSpc>
              <a:spcBef>
                <a:spcPts val="0"/>
              </a:spcBef>
              <a:spcAft>
                <a:spcPts val="0"/>
              </a:spcAft>
              <a:buClr>
                <a:srgbClr val="000000"/>
              </a:buClr>
              <a:buSzPts val="1800"/>
              <a:buFont typeface="Arial"/>
              <a:buChar char="•"/>
            </a:pPr>
            <a:r>
              <a:rPr lang="en-US" sz="1200" b="0" i="0" u="none" strike="noStrike" cap="none">
                <a:solidFill>
                  <a:srgbClr val="000000"/>
                </a:solidFill>
                <a:latin typeface="Arial"/>
                <a:ea typeface="Arial"/>
                <a:cs typeface="Arial"/>
                <a:sym typeface="Arial"/>
              </a:rPr>
              <a:t>Compute users’ global reputation ratings based on their history of uploads.   or</a:t>
            </a:r>
            <a:endParaRPr/>
          </a:p>
          <a:p>
            <a:pPr marL="285750" marR="0" lvl="0" indent="-285750" algn="l" rtl="0">
              <a:lnSpc>
                <a:spcPct val="100000"/>
              </a:lnSpc>
              <a:spcBef>
                <a:spcPts val="0"/>
              </a:spcBef>
              <a:spcAft>
                <a:spcPts val="0"/>
              </a:spcAft>
              <a:buClr>
                <a:srgbClr val="000000"/>
              </a:buClr>
              <a:buSzPts val="1800"/>
              <a:buFont typeface="Arial"/>
              <a:buChar char="•"/>
            </a:pPr>
            <a:r>
              <a:rPr lang="en-US" sz="1200" b="0" i="0" u="none" strike="noStrike" cap="none">
                <a:solidFill>
                  <a:srgbClr val="000000"/>
                </a:solidFill>
                <a:latin typeface="Arial"/>
                <a:ea typeface="Arial"/>
                <a:cs typeface="Arial"/>
                <a:sym typeface="Arial"/>
              </a:rPr>
              <a:t>Partially Centralized mechanisms using reputation computation agents     or</a:t>
            </a:r>
            <a:endParaRPr/>
          </a:p>
          <a:p>
            <a:pPr marL="285750" marR="0" lvl="0" indent="-285750" algn="l" rtl="0">
              <a:lnSpc>
                <a:spcPct val="100000"/>
              </a:lnSpc>
              <a:spcBef>
                <a:spcPts val="0"/>
              </a:spcBef>
              <a:spcAft>
                <a:spcPts val="0"/>
              </a:spcAft>
              <a:buClr>
                <a:srgbClr val="000000"/>
              </a:buClr>
              <a:buSzPts val="1800"/>
              <a:buFont typeface="Arial"/>
              <a:buChar char="•"/>
            </a:pPr>
            <a:r>
              <a:rPr lang="en-US" sz="1200" b="0" i="0" u="none" strike="noStrike" cap="none">
                <a:solidFill>
                  <a:srgbClr val="000000"/>
                </a:solidFill>
                <a:latin typeface="Arial"/>
                <a:ea typeface="Arial"/>
                <a:cs typeface="Arial"/>
                <a:sym typeface="Arial"/>
              </a:rPr>
              <a:t>Feedback-based reputation mechanisms  or</a:t>
            </a:r>
            <a:endParaRPr/>
          </a:p>
          <a:p>
            <a:pPr marL="285750" marR="0" lvl="0" indent="-285750" algn="l" rtl="0">
              <a:lnSpc>
                <a:spcPct val="100000"/>
              </a:lnSpc>
              <a:spcBef>
                <a:spcPts val="0"/>
              </a:spcBef>
              <a:spcAft>
                <a:spcPts val="0"/>
              </a:spcAft>
              <a:buClr>
                <a:srgbClr val="000000"/>
              </a:buClr>
              <a:buSzPts val="1800"/>
              <a:buFont typeface="Arial"/>
              <a:buChar char="•"/>
            </a:pPr>
            <a:r>
              <a:rPr lang="en-US" sz="1200" b="0" i="0" u="none" strike="noStrike" cap="none">
                <a:solidFill>
                  <a:srgbClr val="000000"/>
                </a:solidFill>
                <a:latin typeface="Arial"/>
                <a:ea typeface="Arial"/>
                <a:cs typeface="Arial"/>
                <a:sym typeface="Arial"/>
              </a:rPr>
              <a:t>Using node logs</a:t>
            </a:r>
            <a:endParaRPr/>
          </a:p>
          <a:p>
            <a:pPr marL="0" marR="0" lvl="0" indent="0" algn="l" rtl="0">
              <a:lnSpc>
                <a:spcPct val="100000"/>
              </a:lnSpc>
              <a:spcBef>
                <a:spcPts val="0"/>
              </a:spcBef>
              <a:spcAft>
                <a:spcPts val="0"/>
              </a:spcAft>
              <a:buClr>
                <a:srgbClr val="000000"/>
              </a:buClr>
              <a:buSzPts val="1400"/>
              <a:buFont typeface="Arial"/>
              <a:buNone/>
            </a:pPr>
            <a:endParaRPr lang="en-US" altLang="ko-KR"/>
          </a:p>
          <a:p>
            <a:pPr marL="0" marR="0" lvl="0" indent="0" algn="l" rtl="0">
              <a:lnSpc>
                <a:spcPct val="100000"/>
              </a:lnSpc>
              <a:spcBef>
                <a:spcPts val="0"/>
              </a:spcBef>
              <a:spcAft>
                <a:spcPts val="0"/>
              </a:spcAft>
              <a:buClr>
                <a:srgbClr val="000000"/>
              </a:buClr>
              <a:buSzPts val="1400"/>
              <a:buFont typeface="Arial"/>
              <a:buNone/>
            </a:pPr>
            <a:endParaRPr lang="en-US" altLang="ko-KR"/>
          </a:p>
          <a:p>
            <a:pPr marL="0" marR="0" lvl="0" indent="0" algn="l" rtl="0">
              <a:lnSpc>
                <a:spcPct val="100000"/>
              </a:lnSpc>
              <a:spcBef>
                <a:spcPts val="0"/>
              </a:spcBef>
              <a:spcAft>
                <a:spcPts val="0"/>
              </a:spcAft>
              <a:buClr>
                <a:srgbClr val="000000"/>
              </a:buClr>
              <a:buSzPts val="1400"/>
              <a:buFont typeface="Arial"/>
              <a:buNone/>
            </a:pPr>
            <a:r>
              <a:rPr lang="en-US"/>
              <a:t>a modern schemes of reputation mechanism is block-chain. it store data in chains</a:t>
            </a:r>
            <a:endParaRPr/>
          </a:p>
        </p:txBody>
      </p:sp>
      <p:sp>
        <p:nvSpPr>
          <p:cNvPr id="403" name="Google Shape;403;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26</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2" name="Google Shape;412;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mtClean="0"/>
              <a:t>p2p</a:t>
            </a:r>
            <a:r>
              <a:rPr lang="en-US" baseline="0" smtClean="0"/>
              <a:t> </a:t>
            </a:r>
            <a:r>
              <a:rPr lang="ko-KR" altLang="en-US" baseline="0" smtClean="0"/>
              <a:t>시스템이 기본적으로 제공해야 받아야할 것들은 무엇이 있는가</a:t>
            </a:r>
            <a:r>
              <a:rPr lang="en-US" altLang="ko-KR" baseline="0" smtClean="0"/>
              <a:t>? content, storage, transmisson capacity</a:t>
            </a:r>
            <a:r>
              <a:rPr lang="ko-KR" altLang="en-US" baseline="0" smtClean="0"/>
              <a:t>는 정상적인 </a:t>
            </a:r>
            <a:r>
              <a:rPr lang="en-US" altLang="ko-KR" baseline="0" smtClean="0"/>
              <a:t>p2p </a:t>
            </a:r>
            <a:r>
              <a:rPr lang="ko-KR" altLang="en-US" baseline="0" smtClean="0"/>
              <a:t>시스템 작동을 위해 필요하다</a:t>
            </a:r>
            <a:r>
              <a:rPr lang="en-US" altLang="ko-KR" baseline="0" smtClean="0"/>
              <a:t>. </a:t>
            </a:r>
            <a:r>
              <a:rPr lang="ko-KR" altLang="en-US" baseline="0" smtClean="0"/>
              <a:t>이를 이용해 </a:t>
            </a:r>
            <a:r>
              <a:rPr lang="en-US" altLang="ko-KR" baseline="0" smtClean="0"/>
              <a:t>p2p</a:t>
            </a:r>
            <a:r>
              <a:rPr lang="ko-KR" altLang="en-US" baseline="0" smtClean="0"/>
              <a:t>는 </a:t>
            </a:r>
            <a:r>
              <a:rPr lang="en-US" altLang="ko-KR" baseline="0" smtClean="0"/>
              <a:t>insert</a:t>
            </a:r>
            <a:r>
              <a:rPr lang="ko-KR" altLang="en-US" baseline="0" smtClean="0"/>
              <a:t>와 </a:t>
            </a:r>
            <a:r>
              <a:rPr lang="en-US" altLang="ko-KR" baseline="0" smtClean="0"/>
              <a:t>location</a:t>
            </a:r>
            <a:r>
              <a:rPr lang="ko-KR" altLang="en-US" baseline="0" smtClean="0"/>
              <a:t>을 기본으로 하는 응답을 제공할 것이다</a:t>
            </a:r>
            <a:r>
              <a:rPr lang="en-US" altLang="ko-KR" baseline="0" smtClean="0"/>
              <a:t>.</a:t>
            </a:r>
          </a:p>
          <a:p>
            <a:pPr marL="0" lvl="0" indent="0" algn="l" rtl="0">
              <a:lnSpc>
                <a:spcPct val="100000"/>
              </a:lnSpc>
              <a:spcBef>
                <a:spcPts val="0"/>
              </a:spcBef>
              <a:spcAft>
                <a:spcPts val="0"/>
              </a:spcAft>
              <a:buSzPts val="1400"/>
              <a:buNone/>
            </a:pPr>
            <a:endParaRPr lang="en-US" baseline="0" smtClean="0"/>
          </a:p>
          <a:p>
            <a:pPr marL="0" lvl="0" indent="0" algn="l" rtl="0">
              <a:lnSpc>
                <a:spcPct val="100000"/>
              </a:lnSpc>
              <a:spcBef>
                <a:spcPts val="0"/>
              </a:spcBef>
              <a:spcAft>
                <a:spcPts val="0"/>
              </a:spcAft>
              <a:buSzPts val="1400"/>
              <a:buNone/>
            </a:pPr>
            <a:r>
              <a:rPr lang="en-US" altLang="ko-KR" smtClean="0"/>
              <a:t>What are the basic things that the p2p system should support? Content, storage and transmisson capacity are required for normal p2p system operation. Using this, the p2p will provide responses like insert and location</a:t>
            </a:r>
            <a:r>
              <a:rPr lang="en-US" altLang="ko-KR" baseline="0" smtClean="0"/>
              <a:t> and etc.</a:t>
            </a:r>
            <a:endParaRPr/>
          </a:p>
        </p:txBody>
      </p:sp>
      <p:sp>
        <p:nvSpPr>
          <p:cNvPr id="413" name="Google Shape;413;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27</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8" name="Google Shape;428;p3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29" name="Google Shape;429;p3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6" name="Google Shape;436;p3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37" name="Google Shape;437;p3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b="0" i="0" u="none" strike="noStrike" cap="none" dirty="0" smtClean="0">
                <a:solidFill>
                  <a:schemeClr val="dk1"/>
                </a:solidFill>
                <a:latin typeface="Malgun Gothic"/>
                <a:ea typeface="Malgun Gothic"/>
                <a:cs typeface="Malgun Gothic"/>
                <a:sym typeface="Malgun Gothic"/>
              </a:rPr>
              <a:t>both concern with the organization of resource sharing in large-scale computational societies</a:t>
            </a:r>
            <a:endParaRPr sz="1200" b="0" i="0" dirty="0">
              <a:solidFill>
                <a:schemeClr val="dk1"/>
              </a:solidFill>
              <a:latin typeface="Malgun Gothic"/>
              <a:ea typeface="Malgun Gothic"/>
              <a:cs typeface="Malgun Gothic"/>
              <a:sym typeface="Malgun Gothic"/>
            </a:endParaRPr>
          </a:p>
        </p:txBody>
      </p:sp>
      <p:sp>
        <p:nvSpPr>
          <p:cNvPr id="192" name="Google Shape;19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2" name="Google Shape;412;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mtClean="0"/>
              <a:t>p2p</a:t>
            </a:r>
            <a:r>
              <a:rPr lang="en-US" baseline="0" smtClean="0"/>
              <a:t> system</a:t>
            </a:r>
            <a:r>
              <a:rPr lang="ko-KR" altLang="en-US" baseline="0" smtClean="0"/>
              <a:t>에서 컨텐츠를 주제별로 그룹핑하는 것에 대해서도 연구가 진행되었다</a:t>
            </a:r>
            <a:r>
              <a:rPr lang="en-US" altLang="ko-KR" baseline="0" smtClean="0"/>
              <a:t>. </a:t>
            </a:r>
            <a:r>
              <a:rPr lang="ko-KR" altLang="en-US" baseline="0" smtClean="0"/>
              <a:t>공통적인 컨텐츠를 묶어두면 효과적인 검색과 검색 결과 생성이 가능하다</a:t>
            </a:r>
            <a:r>
              <a:rPr lang="en-US" altLang="ko-KR" baseline="0" smtClean="0"/>
              <a:t>.</a:t>
            </a:r>
          </a:p>
          <a:p>
            <a:pPr marL="0" lvl="0" indent="0" algn="l" rtl="0">
              <a:lnSpc>
                <a:spcPct val="100000"/>
              </a:lnSpc>
              <a:spcBef>
                <a:spcPts val="0"/>
              </a:spcBef>
              <a:spcAft>
                <a:spcPts val="0"/>
              </a:spcAft>
              <a:buSzPts val="1400"/>
              <a:buNone/>
            </a:pPr>
            <a:endParaRPr lang="en-US" baseline="0" smtClean="0"/>
          </a:p>
          <a:p>
            <a:pPr marL="0" lvl="0" indent="0" algn="l" rtl="0">
              <a:lnSpc>
                <a:spcPct val="100000"/>
              </a:lnSpc>
              <a:spcBef>
                <a:spcPts val="0"/>
              </a:spcBef>
              <a:spcAft>
                <a:spcPts val="0"/>
              </a:spcAft>
              <a:buSzPts val="1400"/>
              <a:buNone/>
            </a:pPr>
            <a:r>
              <a:rPr lang="en-US" altLang="ko-KR" smtClean="0"/>
              <a:t>Studies have also been conducted on grouping content by subject in the p2p system. By tying up common content, effective search and search results can be generated. </a:t>
            </a:r>
          </a:p>
          <a:p>
            <a:pPr marL="0" lvl="0" indent="0" algn="l" rtl="0">
              <a:lnSpc>
                <a:spcPct val="100000"/>
              </a:lnSpc>
              <a:spcBef>
                <a:spcPts val="0"/>
              </a:spcBef>
              <a:spcAft>
                <a:spcPts val="0"/>
              </a:spcAft>
              <a:buSzPts val="1400"/>
              <a:buNone/>
            </a:pPr>
            <a:endParaRPr lang="en-US" smtClean="0"/>
          </a:p>
          <a:p>
            <a:pPr marL="0" lvl="0" indent="0" algn="l" rtl="0">
              <a:lnSpc>
                <a:spcPct val="100000"/>
              </a:lnSpc>
              <a:spcBef>
                <a:spcPts val="0"/>
              </a:spcBef>
              <a:spcAft>
                <a:spcPts val="0"/>
              </a:spcAft>
              <a:buSzPts val="1400"/>
              <a:buNone/>
            </a:pPr>
            <a:endParaRPr lang="en-US" smtClean="0"/>
          </a:p>
          <a:p>
            <a:pPr marL="0" lvl="0" indent="0" algn="l" rtl="0">
              <a:lnSpc>
                <a:spcPct val="100000"/>
              </a:lnSpc>
              <a:spcBef>
                <a:spcPts val="0"/>
              </a:spcBef>
              <a:spcAft>
                <a:spcPts val="0"/>
              </a:spcAft>
              <a:buSzPts val="1400"/>
              <a:buNone/>
            </a:pPr>
            <a:endParaRPr lang="en-US" smtClean="0"/>
          </a:p>
          <a:p>
            <a:pPr marL="0" lvl="0" indent="0" algn="l" rtl="0">
              <a:lnSpc>
                <a:spcPct val="100000"/>
              </a:lnSpc>
              <a:spcBef>
                <a:spcPts val="0"/>
              </a:spcBef>
              <a:spcAft>
                <a:spcPts val="0"/>
              </a:spcAft>
              <a:buSzPts val="1400"/>
              <a:buNone/>
            </a:pPr>
            <a:r>
              <a:rPr lang="en-US" altLang="ko-KR" smtClean="0"/>
              <a:t>The most representative method is semantic overlay clustering, which is matched with semantic information by superpeer.</a:t>
            </a:r>
            <a:endParaRPr/>
          </a:p>
        </p:txBody>
      </p:sp>
      <p:sp>
        <p:nvSpPr>
          <p:cNvPr id="413" name="Google Shape;413;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30</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645971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9" name="Google Shape;199;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P2P적용 분류</a:t>
            </a:r>
            <a:endParaRPr/>
          </a:p>
          <a:p>
            <a:pPr marL="171450" lvl="0" indent="-171450" algn="l" rtl="0">
              <a:lnSpc>
                <a:spcPct val="100000"/>
              </a:lnSpc>
              <a:spcBef>
                <a:spcPts val="0"/>
              </a:spcBef>
              <a:spcAft>
                <a:spcPts val="0"/>
              </a:spcAft>
              <a:buClr>
                <a:schemeClr val="dk1"/>
              </a:buClr>
              <a:buSzPts val="1200"/>
              <a:buFont typeface="Malgun Gothic"/>
              <a:buChar char="-"/>
            </a:pPr>
            <a:r>
              <a:rPr lang="en-US"/>
              <a:t>Communication and collaboration : peer 컴퓨터 간 direct한 real-time communication and collaboration 촉진하는 인프라 제공</a:t>
            </a:r>
            <a:endParaRPr/>
          </a:p>
          <a:p>
            <a:pPr marL="171450" lvl="0" indent="-171450" algn="l" rtl="0">
              <a:lnSpc>
                <a:spcPct val="100000"/>
              </a:lnSpc>
              <a:spcBef>
                <a:spcPts val="0"/>
              </a:spcBef>
              <a:spcAft>
                <a:spcPts val="0"/>
              </a:spcAft>
              <a:buClr>
                <a:schemeClr val="dk1"/>
              </a:buClr>
              <a:buSzPts val="1200"/>
              <a:buFont typeface="Malgun Gothic"/>
              <a:buChar char="-"/>
            </a:pPr>
            <a:r>
              <a:rPr lang="en-US"/>
              <a:t>Distributed computation: 컴퓨터의 intensive task를 작은 작업 단위로 나누어서 다른 peer compute에 distribute함 그 컴퓨터는 corresponding work unit 실행하고 결과 return ( 사용가능한 피어 컴퓨터의 능력을 활용)</a:t>
            </a:r>
            <a:endParaRPr/>
          </a:p>
          <a:p>
            <a:pPr marL="171450" lvl="0" indent="-171450" algn="l" rtl="0">
              <a:lnSpc>
                <a:spcPct val="100000"/>
              </a:lnSpc>
              <a:spcBef>
                <a:spcPts val="0"/>
              </a:spcBef>
              <a:spcAft>
                <a:spcPts val="0"/>
              </a:spcAft>
              <a:buClr>
                <a:schemeClr val="dk1"/>
              </a:buClr>
              <a:buSzPts val="1200"/>
              <a:buFont typeface="Malgun Gothic"/>
              <a:buChar char="-"/>
            </a:pPr>
            <a:r>
              <a:rPr lang="en-US"/>
              <a:t>Internet service support:</a:t>
            </a:r>
            <a:endParaRPr/>
          </a:p>
          <a:p>
            <a:pPr marL="171450" lvl="0" indent="-171450" algn="l" rtl="0">
              <a:lnSpc>
                <a:spcPct val="100000"/>
              </a:lnSpc>
              <a:spcBef>
                <a:spcPts val="0"/>
              </a:spcBef>
              <a:spcAft>
                <a:spcPts val="0"/>
              </a:spcAft>
              <a:buClr>
                <a:schemeClr val="dk1"/>
              </a:buClr>
              <a:buSzPts val="1200"/>
              <a:buFont typeface="Malgun Gothic"/>
              <a:buChar char="-"/>
            </a:pPr>
            <a:r>
              <a:rPr lang="en-US"/>
              <a:t>Data base system:</a:t>
            </a:r>
            <a:endParaRPr/>
          </a:p>
          <a:p>
            <a:pPr marL="171450" lvl="0" indent="-171450" algn="l" rtl="0">
              <a:lnSpc>
                <a:spcPct val="100000"/>
              </a:lnSpc>
              <a:spcBef>
                <a:spcPts val="0"/>
              </a:spcBef>
              <a:spcAft>
                <a:spcPts val="0"/>
              </a:spcAft>
              <a:buClr>
                <a:schemeClr val="dk1"/>
              </a:buClr>
              <a:buSzPts val="1200"/>
              <a:buFont typeface="Malgun Gothic"/>
              <a:buChar char="-"/>
            </a:pPr>
            <a:r>
              <a:rPr lang="en-US"/>
              <a:t>Content distribution:</a:t>
            </a:r>
            <a:endParaRPr/>
          </a:p>
        </p:txBody>
      </p:sp>
      <p:sp>
        <p:nvSpPr>
          <p:cNvPr id="200" name="Google Shape;200;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p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b="0" i="0">
                <a:solidFill>
                  <a:schemeClr val="dk1"/>
                </a:solidFill>
                <a:latin typeface="Malgun Gothic"/>
                <a:ea typeface="Malgun Gothic"/>
                <a:cs typeface="Malgun Gothic"/>
                <a:sym typeface="Malgun Gothic"/>
              </a:rPr>
              <a:t>데이터베이스 시스템은 전통적으로 클라이언트-서버 아키텍처를 사용해옴, 서버가 오버로드되면 클라이언트는 쿼리 응답 시간이 증가하며 최악의 경우 서버가 서비스를 제공하지 못함</a:t>
            </a:r>
            <a:r>
              <a:rPr lang="en-US"/>
              <a:t/>
            </a:r>
            <a:br>
              <a:rPr lang="en-US"/>
            </a:br>
            <a:r>
              <a:rPr lang="en-US"/>
              <a:t/>
            </a:r>
            <a:br>
              <a:rPr lang="en-US"/>
            </a:br>
            <a:r>
              <a:rPr lang="en-US" sz="1200" b="0" i="0">
                <a:solidFill>
                  <a:schemeClr val="dk1"/>
                </a:solidFill>
                <a:latin typeface="Malgun Gothic"/>
                <a:ea typeface="Malgun Gothic"/>
                <a:cs typeface="Malgun Gothic"/>
                <a:sym typeface="Malgun Gothic"/>
              </a:rPr>
              <a:t>파일 공유 영역에서, 서버 과부하 문제는 클라이언트(피어)가 서로 파일 또는 파일 조각을 제공하는 P2P(Peer-to-Peer) 기법을 사용함으로써 성공적으로 해결</a:t>
            </a:r>
            <a:endParaRPr sz="1200" b="0" i="0">
              <a:solidFill>
                <a:schemeClr val="dk1"/>
              </a:solidFill>
              <a:latin typeface="Malgun Gothic"/>
              <a:ea typeface="Malgun Gothic"/>
              <a:cs typeface="Malgun Gothic"/>
              <a:sym typeface="Malgun Gothic"/>
            </a:endParaRPr>
          </a:p>
          <a:p>
            <a:pPr marL="0" lvl="0" indent="0" algn="l" rtl="0">
              <a:lnSpc>
                <a:spcPct val="100000"/>
              </a:lnSpc>
              <a:spcBef>
                <a:spcPts val="0"/>
              </a:spcBef>
              <a:spcAft>
                <a:spcPts val="0"/>
              </a:spcAft>
              <a:buSzPts val="1400"/>
              <a:buNone/>
            </a:pPr>
            <a:endParaRPr sz="1200" b="0" i="0">
              <a:solidFill>
                <a:schemeClr val="dk1"/>
              </a:solidFill>
              <a:latin typeface="Malgun Gothic"/>
              <a:ea typeface="Malgun Gothic"/>
              <a:cs typeface="Malgun Gothic"/>
              <a:sym typeface="Malgun Gothic"/>
            </a:endParaRPr>
          </a:p>
          <a:p>
            <a:pPr marL="0" lvl="0" indent="0" algn="l" rtl="0">
              <a:lnSpc>
                <a:spcPct val="100000"/>
              </a:lnSpc>
              <a:spcBef>
                <a:spcPts val="0"/>
              </a:spcBef>
              <a:spcAft>
                <a:spcPts val="0"/>
              </a:spcAft>
              <a:buSzPts val="1400"/>
              <a:buNone/>
            </a:pPr>
            <a:endParaRPr sz="1200" b="0" i="0">
              <a:solidFill>
                <a:schemeClr val="dk1"/>
              </a:solidFill>
              <a:latin typeface="Malgun Gothic"/>
              <a:ea typeface="Malgun Gothic"/>
              <a:cs typeface="Malgun Gothic"/>
              <a:sym typeface="Malgun Gothic"/>
            </a:endParaRPr>
          </a:p>
          <a:p>
            <a:pPr marL="0" lvl="0" indent="0" algn="l" rtl="0">
              <a:lnSpc>
                <a:spcPct val="100000"/>
              </a:lnSpc>
              <a:spcBef>
                <a:spcPts val="0"/>
              </a:spcBef>
              <a:spcAft>
                <a:spcPts val="0"/>
              </a:spcAft>
              <a:buSzPts val="1400"/>
              <a:buNone/>
            </a:pPr>
            <a:r>
              <a:rPr lang="en-US" sz="1200" b="0" i="0">
                <a:solidFill>
                  <a:schemeClr val="dk1"/>
                </a:solidFill>
                <a:latin typeface="Malgun Gothic"/>
                <a:ea typeface="Malgun Gothic"/>
                <a:cs typeface="Malgun Gothic"/>
                <a:sym typeface="Malgun Gothic"/>
              </a:rPr>
              <a:t>피어 투 피어 컨텐츠 배포 시스템은 비교적 단순한 직접 파일 공유 애플리케이션에서 안전하고 효율적으로 게시, 구성 및 구성할 수 있는 분산 스토리지 미디어를 만드는 보다 정교한 시스템에 이르기까지 다양함</a:t>
            </a:r>
            <a:r>
              <a:rPr lang="en-US"/>
              <a:t/>
            </a:r>
            <a:br>
              <a:rPr lang="en-US"/>
            </a:br>
            <a:r>
              <a:rPr lang="en-US" sz="1200" b="0" i="0">
                <a:solidFill>
                  <a:schemeClr val="dk1"/>
                </a:solidFill>
                <a:latin typeface="Malgun Gothic"/>
                <a:ea typeface="Malgun Gothic"/>
                <a:cs typeface="Malgun Gothic"/>
                <a:sym typeface="Malgun Gothic"/>
              </a:rPr>
              <a:t>데이터를 인덱싱, 검색, 업데이트 및 검색합니다.</a:t>
            </a:r>
            <a:endParaRPr/>
          </a:p>
          <a:p>
            <a:pPr marL="0" lvl="0" indent="0" algn="l" rtl="0">
              <a:lnSpc>
                <a:spcPct val="100000"/>
              </a:lnSpc>
              <a:spcBef>
                <a:spcPts val="0"/>
              </a:spcBef>
              <a:spcAft>
                <a:spcPts val="0"/>
              </a:spcAft>
              <a:buSzPts val="1400"/>
              <a:buNone/>
            </a:pPr>
            <a:endParaRPr sz="1200" b="0" i="0">
              <a:solidFill>
                <a:schemeClr val="dk1"/>
              </a:solidFill>
              <a:latin typeface="Malgun Gothic"/>
              <a:ea typeface="Malgun Gothic"/>
              <a:cs typeface="Malgun Gothic"/>
              <a:sym typeface="Malgun Gothic"/>
            </a:endParaRPr>
          </a:p>
          <a:p>
            <a:pPr marL="0" lvl="0" indent="0" algn="l" rtl="0">
              <a:lnSpc>
                <a:spcPct val="100000"/>
              </a:lnSpc>
              <a:spcBef>
                <a:spcPts val="0"/>
              </a:spcBef>
              <a:spcAft>
                <a:spcPts val="0"/>
              </a:spcAft>
              <a:buSzPts val="1400"/>
              <a:buNone/>
            </a:pPr>
            <a:endParaRPr/>
          </a:p>
        </p:txBody>
      </p:sp>
      <p:sp>
        <p:nvSpPr>
          <p:cNvPr id="207" name="Google Shape;207;p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Google Shape;213;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b="0" i="0" u="none" strike="noStrike" cap="none" dirty="0" smtClean="0">
                <a:solidFill>
                  <a:schemeClr val="dk1"/>
                </a:solidFill>
                <a:latin typeface="Malgun Gothic"/>
                <a:ea typeface="Malgun Gothic"/>
                <a:cs typeface="Malgun Gothic"/>
                <a:sym typeface="Malgun Gothic"/>
              </a:rPr>
              <a:t>P2P infrastructures that do not constitute working applications but provide p2p based services and application frameworks</a:t>
            </a:r>
          </a:p>
          <a:p>
            <a:pPr marL="0" lvl="0" indent="0" algn="l" rtl="0">
              <a:lnSpc>
                <a:spcPct val="100000"/>
              </a:lnSpc>
              <a:spcBef>
                <a:spcPts val="0"/>
              </a:spcBef>
              <a:spcAft>
                <a:spcPts val="0"/>
              </a:spcAft>
              <a:buSzPts val="1400"/>
              <a:buNone/>
            </a:pPr>
            <a:r>
              <a:rPr lang="en-US" sz="1200" b="0" i="0" u="none" strike="noStrike" cap="none" dirty="0" smtClean="0">
                <a:solidFill>
                  <a:schemeClr val="dk1"/>
                </a:solidFill>
                <a:latin typeface="Malgun Gothic"/>
                <a:ea typeface="Malgun Gothic"/>
                <a:cs typeface="Malgun Gothic"/>
                <a:sym typeface="Malgun Gothic"/>
              </a:rPr>
              <a:t>p2p applications are based on p2p technology. it can be divided into two groups</a:t>
            </a:r>
            <a:endParaRPr dirty="0"/>
          </a:p>
        </p:txBody>
      </p:sp>
      <p:sp>
        <p:nvSpPr>
          <p:cNvPr id="214" name="Google Shape;214;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1" name="Google Shape;221;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b="0" i="0" u="none" strike="noStrike" cap="none" dirty="0" smtClean="0">
                <a:solidFill>
                  <a:schemeClr val="dk1"/>
                </a:solidFill>
                <a:latin typeface="Malgun Gothic"/>
                <a:ea typeface="Malgun Gothic"/>
                <a:cs typeface="Malgun Gothic"/>
                <a:sym typeface="Malgun Gothic"/>
              </a:rPr>
              <a:t>The operation of any peer-to-peer content distribution system relies on a network of peer computers (nodes), and connections (edges) between them</a:t>
            </a:r>
          </a:p>
          <a:p>
            <a:pPr marL="0" lvl="0" indent="0" algn="l" rtl="0">
              <a:lnSpc>
                <a:spcPct val="100000"/>
              </a:lnSpc>
              <a:spcBef>
                <a:spcPts val="0"/>
              </a:spcBef>
              <a:spcAft>
                <a:spcPts val="0"/>
              </a:spcAft>
              <a:buSzPts val="1400"/>
              <a:buNone/>
            </a:pPr>
            <a:endParaRPr lang="en-US" sz="1200" b="0" i="0" u="none" strike="noStrike" cap="none" dirty="0" smtClean="0">
              <a:solidFill>
                <a:schemeClr val="dk1"/>
              </a:solidFill>
              <a:latin typeface="Malgun Gothic"/>
              <a:ea typeface="Malgun Gothic"/>
              <a:cs typeface="Malgun Gothic"/>
              <a:sym typeface="Malgun Gothic"/>
            </a:endParaRPr>
          </a:p>
          <a:p>
            <a:pPr marL="0" lvl="0" indent="0" algn="l" rtl="0">
              <a:lnSpc>
                <a:spcPct val="100000"/>
              </a:lnSpc>
              <a:spcBef>
                <a:spcPts val="0"/>
              </a:spcBef>
              <a:spcAft>
                <a:spcPts val="0"/>
              </a:spcAft>
              <a:buSzPts val="1400"/>
              <a:buNone/>
            </a:pPr>
            <a:r>
              <a:rPr lang="en-US" sz="1200" b="0" i="0" u="none" strike="noStrike" cap="none" dirty="0" smtClean="0">
                <a:solidFill>
                  <a:schemeClr val="dk1"/>
                </a:solidFill>
                <a:latin typeface="Malgun Gothic"/>
                <a:ea typeface="Malgun Gothic"/>
                <a:cs typeface="Malgun Gothic"/>
                <a:sym typeface="Malgun Gothic"/>
              </a:rPr>
              <a:t>This network is formed on top of the underlying physical computer network  and it's called overlay network. Overlay networks can be divided  in terms of their centralization and structure.</a:t>
            </a:r>
            <a:endParaRPr dirty="0"/>
          </a:p>
        </p:txBody>
      </p:sp>
      <p:sp>
        <p:nvSpPr>
          <p:cNvPr id="222" name="Google Shape;222;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a3e6db7c9b_0_9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0" name="Google Shape;230;ga3e6db7c9b_0_92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1" name="Google Shape;231;ga3e6db7c9b_0_92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9" name="Google Shape;239;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b="0" i="0" u="none" strike="noStrike" cap="none" dirty="0" smtClean="0">
                <a:solidFill>
                  <a:schemeClr val="dk1"/>
                </a:solidFill>
                <a:latin typeface="Malgun Gothic"/>
                <a:ea typeface="Malgun Gothic"/>
                <a:cs typeface="Malgun Gothic"/>
                <a:sym typeface="Malgun Gothic"/>
              </a:rPr>
              <a:t>advantage: simple to implement, locate files quickly and efficiently</a:t>
            </a:r>
          </a:p>
          <a:p>
            <a:pPr marL="0" lvl="0" indent="0" algn="l" rtl="0">
              <a:lnSpc>
                <a:spcPct val="100000"/>
              </a:lnSpc>
              <a:spcBef>
                <a:spcPts val="0"/>
              </a:spcBef>
              <a:spcAft>
                <a:spcPts val="0"/>
              </a:spcAft>
              <a:buSzPts val="1400"/>
              <a:buNone/>
            </a:pPr>
            <a:r>
              <a:rPr lang="en-US" sz="1200" b="0" i="0" u="none" strike="noStrike" cap="none" dirty="0" smtClean="0">
                <a:solidFill>
                  <a:schemeClr val="dk1"/>
                </a:solidFill>
                <a:latin typeface="Malgun Gothic"/>
                <a:ea typeface="Malgun Gothic"/>
                <a:cs typeface="Malgun Gothic"/>
                <a:sym typeface="Malgun Gothic"/>
              </a:rPr>
              <a:t> disadvantage: vulnerable to censorship, legal action, surveillance, malicious attack and technical failure</a:t>
            </a:r>
          </a:p>
          <a:p>
            <a:pPr marL="0" lvl="0" indent="0" algn="l" rtl="0">
              <a:lnSpc>
                <a:spcPct val="100000"/>
              </a:lnSpc>
              <a:spcBef>
                <a:spcPts val="0"/>
              </a:spcBef>
              <a:spcAft>
                <a:spcPts val="0"/>
              </a:spcAft>
              <a:buSzPts val="1400"/>
              <a:buNone/>
            </a:pPr>
            <a:r>
              <a:rPr lang="en-US" sz="1200" b="0" i="0" u="none" strike="noStrike" cap="none" dirty="0" smtClean="0">
                <a:solidFill>
                  <a:schemeClr val="dk1"/>
                </a:solidFill>
                <a:latin typeface="Malgun Gothic"/>
                <a:ea typeface="Malgun Gothic"/>
                <a:cs typeface="Malgun Gothic"/>
                <a:sym typeface="Malgun Gothic"/>
              </a:rPr>
              <a:t>in unstructured architectures, there are another three groups to divide the this architecture</a:t>
            </a:r>
            <a:endParaRPr dirty="0"/>
          </a:p>
        </p:txBody>
      </p:sp>
      <p:sp>
        <p:nvSpPr>
          <p:cNvPr id="240" name="Google Shape;240;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제목 슬라이드" type="title">
  <p:cSld name="TITLE">
    <p:spTree>
      <p:nvGrpSpPr>
        <p:cNvPr id="1" name="Shape 15"/>
        <p:cNvGrpSpPr/>
        <p:nvPr/>
      </p:nvGrpSpPr>
      <p:grpSpPr>
        <a:xfrm>
          <a:off x="0" y="0"/>
          <a:ext cx="0" cy="0"/>
          <a:chOff x="0" y="0"/>
          <a:chExt cx="0" cy="0"/>
        </a:xfrm>
      </p:grpSpPr>
      <p:sp>
        <p:nvSpPr>
          <p:cNvPr id="16" name="Google Shape;16;p39"/>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Malgun Gothic"/>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39"/>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제목 및 세로 텍스트" type="vertTx">
  <p:cSld name="VERTICAL_TEXT">
    <p:spTree>
      <p:nvGrpSpPr>
        <p:cNvPr id="1" name="Shape 72"/>
        <p:cNvGrpSpPr/>
        <p:nvPr/>
      </p:nvGrpSpPr>
      <p:grpSpPr>
        <a:xfrm>
          <a:off x="0" y="0"/>
          <a:ext cx="0" cy="0"/>
          <a:chOff x="0" y="0"/>
          <a:chExt cx="0" cy="0"/>
        </a:xfrm>
      </p:grpSpPr>
      <p:sp>
        <p:nvSpPr>
          <p:cNvPr id="73" name="Google Shape;73;p4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48"/>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세로 제목 및 텍스트" type="vertTitleAndTx">
  <p:cSld name="VERTICAL_TITLE_AND_VERTICAL_TEXT">
    <p:spTree>
      <p:nvGrpSpPr>
        <p:cNvPr id="1" name="Shape 78"/>
        <p:cNvGrpSpPr/>
        <p:nvPr/>
      </p:nvGrpSpPr>
      <p:grpSpPr>
        <a:xfrm>
          <a:off x="0" y="0"/>
          <a:ext cx="0" cy="0"/>
          <a:chOff x="0" y="0"/>
          <a:chExt cx="0" cy="0"/>
        </a:xfrm>
      </p:grpSpPr>
      <p:sp>
        <p:nvSpPr>
          <p:cNvPr id="79" name="Google Shape;79;p49"/>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49"/>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4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제목 및 내용" type="obj">
  <p:cSld name="OBJECT">
    <p:spTree>
      <p:nvGrpSpPr>
        <p:cNvPr id="1" name="Shape 90"/>
        <p:cNvGrpSpPr/>
        <p:nvPr/>
      </p:nvGrpSpPr>
      <p:grpSpPr>
        <a:xfrm>
          <a:off x="0" y="0"/>
          <a:ext cx="0" cy="0"/>
          <a:chOff x="0" y="0"/>
          <a:chExt cx="0" cy="0"/>
        </a:xfrm>
      </p:grpSpPr>
      <p:sp>
        <p:nvSpPr>
          <p:cNvPr id="91" name="Google Shape;91;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2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3" name="Google Shape;93;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제목 슬라이드" type="title">
  <p:cSld name="TITLE">
    <p:spTree>
      <p:nvGrpSpPr>
        <p:cNvPr id="1" name="Shape 96"/>
        <p:cNvGrpSpPr/>
        <p:nvPr/>
      </p:nvGrpSpPr>
      <p:grpSpPr>
        <a:xfrm>
          <a:off x="0" y="0"/>
          <a:ext cx="0" cy="0"/>
          <a:chOff x="0" y="0"/>
          <a:chExt cx="0" cy="0"/>
        </a:xfrm>
      </p:grpSpPr>
      <p:sp>
        <p:nvSpPr>
          <p:cNvPr id="97" name="Google Shape;97;p3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Malgun Gothic"/>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3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99" name="Google Shape;99;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구역 머리글" type="secHead">
  <p:cSld name="SECTION_HEADER">
    <p:spTree>
      <p:nvGrpSpPr>
        <p:cNvPr id="1" name="Shape 102"/>
        <p:cNvGrpSpPr/>
        <p:nvPr/>
      </p:nvGrpSpPr>
      <p:grpSpPr>
        <a:xfrm>
          <a:off x="0" y="0"/>
          <a:ext cx="0" cy="0"/>
          <a:chOff x="0" y="0"/>
          <a:chExt cx="0" cy="0"/>
        </a:xfrm>
      </p:grpSpPr>
      <p:sp>
        <p:nvSpPr>
          <p:cNvPr id="103" name="Google Shape;103;p3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Malgun Gothic"/>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4" name="Google Shape;104;p31"/>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105" name="Google Shape;105;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7" name="Google Shape;107;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콘텐츠 2개" type="twoObj">
  <p:cSld name="TWO_OBJECTS">
    <p:spTree>
      <p:nvGrpSpPr>
        <p:cNvPr id="1" name="Shape 108"/>
        <p:cNvGrpSpPr/>
        <p:nvPr/>
      </p:nvGrpSpPr>
      <p:grpSpPr>
        <a:xfrm>
          <a:off x="0" y="0"/>
          <a:ext cx="0" cy="0"/>
          <a:chOff x="0" y="0"/>
          <a:chExt cx="0" cy="0"/>
        </a:xfrm>
      </p:grpSpPr>
      <p:sp>
        <p:nvSpPr>
          <p:cNvPr id="109" name="Google Shape;109;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0" name="Google Shape;110;p3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1" name="Google Shape;111;p3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2" name="Google Shape;112;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비교" type="twoTxTwoObj">
  <p:cSld name="TWO_OBJECTS_WITH_TEXT">
    <p:spTree>
      <p:nvGrpSpPr>
        <p:cNvPr id="1" name="Shape 115"/>
        <p:cNvGrpSpPr/>
        <p:nvPr/>
      </p:nvGrpSpPr>
      <p:grpSpPr>
        <a:xfrm>
          <a:off x="0" y="0"/>
          <a:ext cx="0" cy="0"/>
          <a:chOff x="0" y="0"/>
          <a:chExt cx="0" cy="0"/>
        </a:xfrm>
      </p:grpSpPr>
      <p:sp>
        <p:nvSpPr>
          <p:cNvPr id="116" name="Google Shape;116;p3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3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18" name="Google Shape;118;p3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9" name="Google Shape;119;p3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0" name="Google Shape;120;p3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1" name="Google Shape;121;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2" name="Google Shape;122;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3" name="Google Shape;123;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제목만" type="titleOnly">
  <p:cSld name="TITLE_ONLY">
    <p:spTree>
      <p:nvGrpSpPr>
        <p:cNvPr id="1" name="Shape 124"/>
        <p:cNvGrpSpPr/>
        <p:nvPr/>
      </p:nvGrpSpPr>
      <p:grpSpPr>
        <a:xfrm>
          <a:off x="0" y="0"/>
          <a:ext cx="0" cy="0"/>
          <a:chOff x="0" y="0"/>
          <a:chExt cx="0" cy="0"/>
        </a:xfrm>
      </p:grpSpPr>
      <p:sp>
        <p:nvSpPr>
          <p:cNvPr id="125" name="Google Shape;125;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7" name="Google Shape;127;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8" name="Google Shape;128;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빈 화면" type="blank">
  <p:cSld name="BLANK">
    <p:spTree>
      <p:nvGrpSpPr>
        <p:cNvPr id="1" name="Shape 129"/>
        <p:cNvGrpSpPr/>
        <p:nvPr/>
      </p:nvGrpSpPr>
      <p:grpSpPr>
        <a:xfrm>
          <a:off x="0" y="0"/>
          <a:ext cx="0" cy="0"/>
          <a:chOff x="0" y="0"/>
          <a:chExt cx="0" cy="0"/>
        </a:xfrm>
      </p:grpSpPr>
      <p:sp>
        <p:nvSpPr>
          <p:cNvPr id="130" name="Google Shape;130;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1" name="Google Shape;131;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2" name="Google Shape;132;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캡션 있는 콘텐츠" type="objTx">
  <p:cSld name="OBJECT_WITH_CAPTION_TEXT">
    <p:spTree>
      <p:nvGrpSpPr>
        <p:cNvPr id="1" name="Shape 133"/>
        <p:cNvGrpSpPr/>
        <p:nvPr/>
      </p:nvGrpSpPr>
      <p:grpSpPr>
        <a:xfrm>
          <a:off x="0" y="0"/>
          <a:ext cx="0" cy="0"/>
          <a:chOff x="0" y="0"/>
          <a:chExt cx="0" cy="0"/>
        </a:xfrm>
      </p:grpSpPr>
      <p:sp>
        <p:nvSpPr>
          <p:cNvPr id="134" name="Google Shape;134;p5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Malgun Gothic"/>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5" name="Google Shape;135;p5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36" name="Google Shape;136;p5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37" name="Google Shape;137;p5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8" name="Google Shape;138;p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9" name="Google Shape;139;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제목 및 내용" type="obj">
  <p:cSld name="OBJECT">
    <p:spTree>
      <p:nvGrpSpPr>
        <p:cNvPr id="1" name="Shape 21"/>
        <p:cNvGrpSpPr/>
        <p:nvPr/>
      </p:nvGrpSpPr>
      <p:grpSpPr>
        <a:xfrm>
          <a:off x="0" y="0"/>
          <a:ext cx="0" cy="0"/>
          <a:chOff x="0" y="0"/>
          <a:chExt cx="0" cy="0"/>
        </a:xfrm>
      </p:grpSpPr>
      <p:sp>
        <p:nvSpPr>
          <p:cNvPr id="22" name="Google Shape;22;p4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4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4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캡션 있는 그림" type="picTx">
  <p:cSld name="PICTURE_WITH_CAPTION_TEXT">
    <p:spTree>
      <p:nvGrpSpPr>
        <p:cNvPr id="1" name="Shape 140"/>
        <p:cNvGrpSpPr/>
        <p:nvPr/>
      </p:nvGrpSpPr>
      <p:grpSpPr>
        <a:xfrm>
          <a:off x="0" y="0"/>
          <a:ext cx="0" cy="0"/>
          <a:chOff x="0" y="0"/>
          <a:chExt cx="0" cy="0"/>
        </a:xfrm>
      </p:grpSpPr>
      <p:sp>
        <p:nvSpPr>
          <p:cNvPr id="141" name="Google Shape;141;p5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Malgun Gothic"/>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2" name="Google Shape;142;p51"/>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Malgun Gothic"/>
                <a:ea typeface="Malgun Gothic"/>
                <a:cs typeface="Malgun Gothic"/>
                <a:sym typeface="Malgun Gothic"/>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Malgun Gothic"/>
                <a:ea typeface="Malgun Gothic"/>
                <a:cs typeface="Malgun Gothic"/>
                <a:sym typeface="Malgun Gothic"/>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Malgun Gothic"/>
                <a:ea typeface="Malgun Gothic"/>
                <a:cs typeface="Malgun Gothic"/>
                <a:sym typeface="Malgun Gothic"/>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Malgun Gothic"/>
                <a:ea typeface="Malgun Gothic"/>
                <a:cs typeface="Malgun Gothic"/>
                <a:sym typeface="Malgun Gothic"/>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Malgun Gothic"/>
                <a:ea typeface="Malgun Gothic"/>
                <a:cs typeface="Malgun Gothic"/>
                <a:sym typeface="Malgun Gothic"/>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Malgun Gothic"/>
                <a:ea typeface="Malgun Gothic"/>
                <a:cs typeface="Malgun Gothic"/>
                <a:sym typeface="Malgun Gothic"/>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Malgun Gothic"/>
                <a:ea typeface="Malgun Gothic"/>
                <a:cs typeface="Malgun Gothic"/>
                <a:sym typeface="Malgun Gothic"/>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Malgun Gothic"/>
                <a:ea typeface="Malgun Gothic"/>
                <a:cs typeface="Malgun Gothic"/>
                <a:sym typeface="Malgun Gothic"/>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Malgun Gothic"/>
                <a:ea typeface="Malgun Gothic"/>
                <a:cs typeface="Malgun Gothic"/>
                <a:sym typeface="Malgun Gothic"/>
              </a:defRPr>
            </a:lvl9pPr>
          </a:lstStyle>
          <a:p>
            <a:endParaRPr/>
          </a:p>
        </p:txBody>
      </p:sp>
      <p:sp>
        <p:nvSpPr>
          <p:cNvPr id="143" name="Google Shape;143;p5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44" name="Google Shape;144;p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5" name="Google Shape;145;p5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6" name="Google Shape;146;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제목 및 세로 텍스트" type="vertTx">
  <p:cSld name="VERTICAL_TEXT">
    <p:spTree>
      <p:nvGrpSpPr>
        <p:cNvPr id="1" name="Shape 147"/>
        <p:cNvGrpSpPr/>
        <p:nvPr/>
      </p:nvGrpSpPr>
      <p:grpSpPr>
        <a:xfrm>
          <a:off x="0" y="0"/>
          <a:ext cx="0" cy="0"/>
          <a:chOff x="0" y="0"/>
          <a:chExt cx="0" cy="0"/>
        </a:xfrm>
      </p:grpSpPr>
      <p:sp>
        <p:nvSpPr>
          <p:cNvPr id="148" name="Google Shape;148;p5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9" name="Google Shape;149;p5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0" name="Google Shape;150;p5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1" name="Google Shape;151;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2" name="Google Shape;152;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세로 제목 및 텍스트" type="vertTitleAndTx">
  <p:cSld name="VERTICAL_TITLE_AND_VERTICAL_TEXT">
    <p:spTree>
      <p:nvGrpSpPr>
        <p:cNvPr id="1" name="Shape 153"/>
        <p:cNvGrpSpPr/>
        <p:nvPr/>
      </p:nvGrpSpPr>
      <p:grpSpPr>
        <a:xfrm>
          <a:off x="0" y="0"/>
          <a:ext cx="0" cy="0"/>
          <a:chOff x="0" y="0"/>
          <a:chExt cx="0" cy="0"/>
        </a:xfrm>
      </p:grpSpPr>
      <p:sp>
        <p:nvSpPr>
          <p:cNvPr id="154" name="Google Shape;154;p5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5" name="Google Shape;155;p5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6" name="Google Shape;156;p5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7" name="Google Shape;157;p5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8" name="Google Shape;158;p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제목 및 내용">
  <p:cSld name="1_제목 및 내용">
    <p:spTree>
      <p:nvGrpSpPr>
        <p:cNvPr id="1" name="Shape 159"/>
        <p:cNvGrpSpPr/>
        <p:nvPr/>
      </p:nvGrpSpPr>
      <p:grpSpPr>
        <a:xfrm>
          <a:off x="0" y="0"/>
          <a:ext cx="0" cy="0"/>
          <a:chOff x="0" y="0"/>
          <a:chExt cx="0" cy="0"/>
        </a:xfrm>
      </p:grpSpPr>
      <p:sp>
        <p:nvSpPr>
          <p:cNvPr id="160" name="Google Shape;160;p5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1" name="Google Shape;161;p5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2" name="Google Shape;162;p5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3" name="Google Shape;163;p5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4" name="Google Shape;164;p5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구역 머리글" type="secHead">
  <p:cSld name="SECTION_HEADER">
    <p:spTree>
      <p:nvGrpSpPr>
        <p:cNvPr id="1" name="Shape 27"/>
        <p:cNvGrpSpPr/>
        <p:nvPr/>
      </p:nvGrpSpPr>
      <p:grpSpPr>
        <a:xfrm>
          <a:off x="0" y="0"/>
          <a:ext cx="0" cy="0"/>
          <a:chOff x="0" y="0"/>
          <a:chExt cx="0" cy="0"/>
        </a:xfrm>
      </p:grpSpPr>
      <p:sp>
        <p:nvSpPr>
          <p:cNvPr id="28" name="Google Shape;28;p4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Malgun Gothic"/>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41"/>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콘텐츠 2개" type="twoObj">
  <p:cSld name="TWO_OBJECTS">
    <p:spTree>
      <p:nvGrpSpPr>
        <p:cNvPr id="1" name="Shape 33"/>
        <p:cNvGrpSpPr/>
        <p:nvPr/>
      </p:nvGrpSpPr>
      <p:grpSpPr>
        <a:xfrm>
          <a:off x="0" y="0"/>
          <a:ext cx="0" cy="0"/>
          <a:chOff x="0" y="0"/>
          <a:chExt cx="0" cy="0"/>
        </a:xfrm>
      </p:grpSpPr>
      <p:sp>
        <p:nvSpPr>
          <p:cNvPr id="34" name="Google Shape;34;p4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4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비교" type="twoTxTwoObj">
  <p:cSld name="TWO_OBJECTS_WITH_TEXT">
    <p:spTree>
      <p:nvGrpSpPr>
        <p:cNvPr id="1" name="Shape 40"/>
        <p:cNvGrpSpPr/>
        <p:nvPr/>
      </p:nvGrpSpPr>
      <p:grpSpPr>
        <a:xfrm>
          <a:off x="0" y="0"/>
          <a:ext cx="0" cy="0"/>
          <a:chOff x="0" y="0"/>
          <a:chExt cx="0" cy="0"/>
        </a:xfrm>
      </p:grpSpPr>
      <p:sp>
        <p:nvSpPr>
          <p:cNvPr id="41" name="Google Shape;41;p4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4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4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4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제목만" type="titleOnly">
  <p:cSld name="TITLE_ONLY">
    <p:spTree>
      <p:nvGrpSpPr>
        <p:cNvPr id="1" name="Shape 49"/>
        <p:cNvGrpSpPr/>
        <p:nvPr/>
      </p:nvGrpSpPr>
      <p:grpSpPr>
        <a:xfrm>
          <a:off x="0" y="0"/>
          <a:ext cx="0" cy="0"/>
          <a:chOff x="0" y="0"/>
          <a:chExt cx="0" cy="0"/>
        </a:xfrm>
      </p:grpSpPr>
      <p:sp>
        <p:nvSpPr>
          <p:cNvPr id="50" name="Google Shape;50;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빈 화면" type="blank">
  <p:cSld name="BLANK">
    <p:spTree>
      <p:nvGrpSpPr>
        <p:cNvPr id="1" name="Shape 54"/>
        <p:cNvGrpSpPr/>
        <p:nvPr/>
      </p:nvGrpSpPr>
      <p:grpSpPr>
        <a:xfrm>
          <a:off x="0" y="0"/>
          <a:ext cx="0" cy="0"/>
          <a:chOff x="0" y="0"/>
          <a:chExt cx="0" cy="0"/>
        </a:xfrm>
      </p:grpSpPr>
      <p:sp>
        <p:nvSpPr>
          <p:cNvPr id="55" name="Google Shape;55;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캡션 있는 콘텐츠" type="objTx">
  <p:cSld name="OBJECT_WITH_CAPTION_TEXT">
    <p:spTree>
      <p:nvGrpSpPr>
        <p:cNvPr id="1" name="Shape 58"/>
        <p:cNvGrpSpPr/>
        <p:nvPr/>
      </p:nvGrpSpPr>
      <p:grpSpPr>
        <a:xfrm>
          <a:off x="0" y="0"/>
          <a:ext cx="0" cy="0"/>
          <a:chOff x="0" y="0"/>
          <a:chExt cx="0" cy="0"/>
        </a:xfrm>
      </p:grpSpPr>
      <p:sp>
        <p:nvSpPr>
          <p:cNvPr id="59" name="Google Shape;59;p4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Malgun Gothic"/>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4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46"/>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캡션 있는 그림" type="picTx">
  <p:cSld name="PICTURE_WITH_CAPTION_TEXT">
    <p:spTree>
      <p:nvGrpSpPr>
        <p:cNvPr id="1" name="Shape 65"/>
        <p:cNvGrpSpPr/>
        <p:nvPr/>
      </p:nvGrpSpPr>
      <p:grpSpPr>
        <a:xfrm>
          <a:off x="0" y="0"/>
          <a:ext cx="0" cy="0"/>
          <a:chOff x="0" y="0"/>
          <a:chExt cx="0" cy="0"/>
        </a:xfrm>
      </p:grpSpPr>
      <p:sp>
        <p:nvSpPr>
          <p:cNvPr id="66" name="Google Shape;66;p4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Malgun Gothic"/>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47"/>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Malgun Gothic"/>
                <a:ea typeface="Malgun Gothic"/>
                <a:cs typeface="Malgun Gothic"/>
                <a:sym typeface="Malgun Gothic"/>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Malgun Gothic"/>
                <a:ea typeface="Malgun Gothic"/>
                <a:cs typeface="Malgun Gothic"/>
                <a:sym typeface="Malgun Gothic"/>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Malgun Gothic"/>
                <a:ea typeface="Malgun Gothic"/>
                <a:cs typeface="Malgun Gothic"/>
                <a:sym typeface="Malgun Gothic"/>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Malgun Gothic"/>
                <a:ea typeface="Malgun Gothic"/>
                <a:cs typeface="Malgun Gothic"/>
                <a:sym typeface="Malgun Gothic"/>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Malgun Gothic"/>
                <a:ea typeface="Malgun Gothic"/>
                <a:cs typeface="Malgun Gothic"/>
                <a:sym typeface="Malgun Gothic"/>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Malgun Gothic"/>
                <a:ea typeface="Malgun Gothic"/>
                <a:cs typeface="Malgun Gothic"/>
                <a:sym typeface="Malgun Gothic"/>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Malgun Gothic"/>
                <a:ea typeface="Malgun Gothic"/>
                <a:cs typeface="Malgun Gothic"/>
                <a:sym typeface="Malgun Gothic"/>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Malgun Gothic"/>
                <a:ea typeface="Malgun Gothic"/>
                <a:cs typeface="Malgun Gothic"/>
                <a:sym typeface="Malgun Gothic"/>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Malgun Gothic"/>
                <a:ea typeface="Malgun Gothic"/>
                <a:cs typeface="Malgun Gothic"/>
                <a:sym typeface="Malgun Gothic"/>
              </a:defRPr>
            </a:lvl9pPr>
          </a:lstStyle>
          <a:p>
            <a:endParaRPr/>
          </a:p>
        </p:txBody>
      </p:sp>
      <p:sp>
        <p:nvSpPr>
          <p:cNvPr id="68" name="Google Shape;68;p47"/>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Malgun Gothic"/>
              <a:buNone/>
              <a:defRPr sz="4400" b="0" i="0" u="none" strike="noStrike" cap="none">
                <a:solidFill>
                  <a:schemeClr val="dk1"/>
                </a:solidFill>
                <a:latin typeface="Malgun Gothic"/>
                <a:ea typeface="Malgun Gothic"/>
                <a:cs typeface="Malgun Gothic"/>
                <a:sym typeface="Malgun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Malgun Gothic"/>
                <a:ea typeface="Malgun Gothic"/>
                <a:cs typeface="Malgun Gothic"/>
                <a:sym typeface="Malgun Gothic"/>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Malgun Gothic"/>
                <a:ea typeface="Malgun Gothic"/>
                <a:cs typeface="Malgun Gothic"/>
                <a:sym typeface="Malgun Gothic"/>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algun Gothic"/>
                <a:ea typeface="Malgun Gothic"/>
                <a:cs typeface="Malgun Gothic"/>
                <a:sym typeface="Malgun Gothic"/>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algun Gothic"/>
                <a:ea typeface="Malgun Gothic"/>
                <a:cs typeface="Malgun Gothic"/>
                <a:sym typeface="Malgun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algun Gothic"/>
                <a:ea typeface="Malgun Gothic"/>
                <a:cs typeface="Malgun Gothic"/>
                <a:sym typeface="Malgun Gothic"/>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algun Gothic"/>
                <a:ea typeface="Malgun Gothic"/>
                <a:cs typeface="Malgun Gothic"/>
                <a:sym typeface="Malgun Gothic"/>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algun Gothic"/>
                <a:ea typeface="Malgun Gothic"/>
                <a:cs typeface="Malgun Gothic"/>
                <a:sym typeface="Malgun Gothic"/>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algun Gothic"/>
                <a:ea typeface="Malgun Gothic"/>
                <a:cs typeface="Malgun Gothic"/>
                <a:sym typeface="Malgun Gothic"/>
              </a:defRPr>
            </a:lvl9pPr>
          </a:lstStyle>
          <a:p>
            <a:endParaRPr/>
          </a:p>
        </p:txBody>
      </p:sp>
      <p:sp>
        <p:nvSpPr>
          <p:cNvPr id="12" name="Google Shape;12;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Malgun Gothic"/>
                <a:ea typeface="Malgun Gothic"/>
                <a:cs typeface="Malgun Gothic"/>
                <a:sym typeface="Malgun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9pPr>
          </a:lstStyle>
          <a:p>
            <a:endParaRPr/>
          </a:p>
        </p:txBody>
      </p:sp>
      <p:sp>
        <p:nvSpPr>
          <p:cNvPr id="13" name="Google Shape;13;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Malgun Gothic"/>
                <a:ea typeface="Malgun Gothic"/>
                <a:cs typeface="Malgun Gothic"/>
                <a:sym typeface="Malgun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9pPr>
          </a:lstStyle>
          <a:p>
            <a:endParaRPr/>
          </a:p>
        </p:txBody>
      </p:sp>
      <p:sp>
        <p:nvSpPr>
          <p:cNvPr id="14" name="Google Shape;14;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Malgun Gothic"/>
              <a:buNone/>
              <a:defRPr sz="4400" b="0" i="0" u="none" strike="noStrike" cap="none">
                <a:solidFill>
                  <a:schemeClr val="dk1"/>
                </a:solidFill>
                <a:latin typeface="Malgun Gothic"/>
                <a:ea typeface="Malgun Gothic"/>
                <a:cs typeface="Malgun Gothic"/>
                <a:sym typeface="Malgun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6" name="Google Shape;86;p2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Malgun Gothic"/>
                <a:ea typeface="Malgun Gothic"/>
                <a:cs typeface="Malgun Gothic"/>
                <a:sym typeface="Malgun Gothic"/>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Malgun Gothic"/>
                <a:ea typeface="Malgun Gothic"/>
                <a:cs typeface="Malgun Gothic"/>
                <a:sym typeface="Malgun Gothic"/>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algun Gothic"/>
                <a:ea typeface="Malgun Gothic"/>
                <a:cs typeface="Malgun Gothic"/>
                <a:sym typeface="Malgun Gothic"/>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algun Gothic"/>
                <a:ea typeface="Malgun Gothic"/>
                <a:cs typeface="Malgun Gothic"/>
                <a:sym typeface="Malgun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algun Gothic"/>
                <a:ea typeface="Malgun Gothic"/>
                <a:cs typeface="Malgun Gothic"/>
                <a:sym typeface="Malgun Gothic"/>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algun Gothic"/>
                <a:ea typeface="Malgun Gothic"/>
                <a:cs typeface="Malgun Gothic"/>
                <a:sym typeface="Malgun Gothic"/>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algun Gothic"/>
                <a:ea typeface="Malgun Gothic"/>
                <a:cs typeface="Malgun Gothic"/>
                <a:sym typeface="Malgun Gothic"/>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algun Gothic"/>
                <a:ea typeface="Malgun Gothic"/>
                <a:cs typeface="Malgun Gothic"/>
                <a:sym typeface="Malgun Gothic"/>
              </a:defRPr>
            </a:lvl9pPr>
          </a:lstStyle>
          <a:p>
            <a:endParaRPr/>
          </a:p>
        </p:txBody>
      </p:sp>
      <p:sp>
        <p:nvSpPr>
          <p:cNvPr id="87" name="Google Shape;87;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Malgun Gothic"/>
                <a:ea typeface="Malgun Gothic"/>
                <a:cs typeface="Malgun Gothic"/>
                <a:sym typeface="Malgun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9pPr>
          </a:lstStyle>
          <a:p>
            <a:endParaRPr/>
          </a:p>
        </p:txBody>
      </p:sp>
      <p:sp>
        <p:nvSpPr>
          <p:cNvPr id="88" name="Google Shape;88;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Malgun Gothic"/>
                <a:ea typeface="Malgun Gothic"/>
                <a:cs typeface="Malgun Gothic"/>
                <a:sym typeface="Malgun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algun Gothic"/>
                <a:ea typeface="Malgun Gothic"/>
                <a:cs typeface="Malgun Gothic"/>
                <a:sym typeface="Malgun Gothic"/>
              </a:defRPr>
            </a:lvl9pPr>
          </a:lstStyle>
          <a:p>
            <a:endParaRPr/>
          </a:p>
        </p:txBody>
      </p:sp>
      <p:sp>
        <p:nvSpPr>
          <p:cNvPr id="89" name="Google Shape;89;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
          <p:cNvSpPr txBox="1">
            <a:spLocks noGrp="1"/>
          </p:cNvSpPr>
          <p:nvPr>
            <p:ph type="ctrTitle"/>
          </p:nvPr>
        </p:nvSpPr>
        <p:spPr>
          <a:xfrm>
            <a:off x="2209800" y="975562"/>
            <a:ext cx="7772400" cy="23007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2800"/>
              <a:buFont typeface="Malgun Gothic"/>
              <a:buNone/>
            </a:pPr>
            <a:r>
              <a:rPr lang="en-US" sz="2800" b="1"/>
              <a:t>A Survey of Peer-to-Peer Content </a:t>
            </a:r>
            <a:br>
              <a:rPr lang="en-US" sz="2800" b="1"/>
            </a:br>
            <a:r>
              <a:rPr lang="en-US" sz="2800" b="1"/>
              <a:t>Distribution Technologies</a:t>
            </a:r>
            <a:br>
              <a:rPr lang="en-US" sz="2800" b="1"/>
            </a:br>
            <a:r>
              <a:rPr lang="en-US" sz="2800" b="1"/>
              <a:t/>
            </a:r>
            <a:br>
              <a:rPr lang="en-US" sz="2800" b="1"/>
            </a:br>
            <a:r>
              <a:rPr lang="en-US" sz="1600"/>
              <a:t>STEPHANOS ANDROUTSELLIS-THEOTOKIS</a:t>
            </a:r>
            <a:r>
              <a:rPr lang="en-US" sz="1600" b="1"/>
              <a:t/>
            </a:r>
            <a:br>
              <a:rPr lang="en-US" sz="1600" b="1"/>
            </a:br>
            <a:r>
              <a:rPr lang="en-US" sz="1600"/>
              <a:t>DIOMIDIS SPINELLIS</a:t>
            </a:r>
            <a:r>
              <a:rPr lang="en-US" sz="2800" b="1"/>
              <a:t/>
            </a:r>
            <a:br>
              <a:rPr lang="en-US" sz="2800" b="1"/>
            </a:br>
            <a:r>
              <a:rPr lang="en-US" sz="1400" b="1"/>
              <a:t/>
            </a:r>
            <a:br>
              <a:rPr lang="en-US" sz="1400" b="1"/>
            </a:br>
            <a:r>
              <a:rPr lang="en-US" sz="1400"/>
              <a:t>Athens University of Economics and Business</a:t>
            </a:r>
            <a:endParaRPr sz="1400"/>
          </a:p>
        </p:txBody>
      </p:sp>
      <p:sp>
        <p:nvSpPr>
          <p:cNvPr id="171" name="Google Shape;171;p1"/>
          <p:cNvSpPr txBox="1">
            <a:spLocks noGrp="1"/>
          </p:cNvSpPr>
          <p:nvPr>
            <p:ph type="subTitle" idx="1"/>
          </p:nvPr>
        </p:nvSpPr>
        <p:spPr>
          <a:xfrm>
            <a:off x="2434365" y="4132418"/>
            <a:ext cx="7323300" cy="13668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220"/>
              <a:buNone/>
            </a:pPr>
            <a:endParaRPr sz="2220">
              <a:solidFill>
                <a:srgbClr val="000000"/>
              </a:solidFill>
            </a:endParaRPr>
          </a:p>
          <a:p>
            <a:pPr marL="0" lvl="0" indent="0" algn="ctr" rtl="0">
              <a:lnSpc>
                <a:spcPct val="90000"/>
              </a:lnSpc>
              <a:spcBef>
                <a:spcPts val="1000"/>
              </a:spcBef>
              <a:spcAft>
                <a:spcPts val="0"/>
              </a:spcAft>
              <a:buClr>
                <a:srgbClr val="000000"/>
              </a:buClr>
              <a:buSzPts val="2220"/>
              <a:buNone/>
            </a:pPr>
            <a:r>
              <a:rPr lang="en-US" sz="2220" b="1">
                <a:solidFill>
                  <a:srgbClr val="000000"/>
                </a:solidFill>
              </a:rPr>
              <a:t>M1522.006300 Distributed Systems 2020 Fall Project</a:t>
            </a:r>
            <a:endParaRPr sz="2220" b="1">
              <a:solidFill>
                <a:srgbClr val="000000"/>
              </a:solidFill>
            </a:endParaRPr>
          </a:p>
          <a:p>
            <a:pPr marL="0" lvl="0" indent="0" algn="ctr" rtl="0">
              <a:lnSpc>
                <a:spcPct val="90000"/>
              </a:lnSpc>
              <a:spcBef>
                <a:spcPts val="1000"/>
              </a:spcBef>
              <a:spcAft>
                <a:spcPts val="0"/>
              </a:spcAft>
              <a:buClr>
                <a:srgbClr val="000000"/>
              </a:buClr>
              <a:buSzPts val="2220"/>
              <a:buNone/>
            </a:pPr>
            <a:r>
              <a:rPr lang="en-US" sz="2220">
                <a:solidFill>
                  <a:srgbClr val="000000"/>
                </a:solidFill>
              </a:rPr>
              <a:t>Hyun Sik Yang, Hyun Ji Kim</a:t>
            </a:r>
            <a:endParaRPr sz="2220">
              <a:solidFill>
                <a:srgbClr val="000000"/>
              </a:solidFill>
            </a:endParaRPr>
          </a:p>
        </p:txBody>
      </p:sp>
      <p:cxnSp>
        <p:nvCxnSpPr>
          <p:cNvPr id="172" name="Google Shape;172;p1"/>
          <p:cNvCxnSpPr/>
          <p:nvPr/>
        </p:nvCxnSpPr>
        <p:spPr>
          <a:xfrm>
            <a:off x="0" y="6557518"/>
            <a:ext cx="12192000" cy="0"/>
          </a:xfrm>
          <a:prstGeom prst="straightConnector1">
            <a:avLst/>
          </a:prstGeom>
          <a:noFill/>
          <a:ln w="57150" cap="flat" cmpd="sng">
            <a:solidFill>
              <a:schemeClr val="accent1"/>
            </a:solidFill>
            <a:prstDash val="solid"/>
            <a:miter lim="800000"/>
            <a:headEnd type="none" w="sm" len="sm"/>
            <a:tailEnd type="none" w="sm" len="sm"/>
          </a:ln>
        </p:spPr>
      </p:cxnSp>
      <p:cxnSp>
        <p:nvCxnSpPr>
          <p:cNvPr id="173" name="Google Shape;173;p1"/>
          <p:cNvCxnSpPr/>
          <p:nvPr/>
        </p:nvCxnSpPr>
        <p:spPr>
          <a:xfrm>
            <a:off x="0" y="225911"/>
            <a:ext cx="12192000" cy="0"/>
          </a:xfrm>
          <a:prstGeom prst="straightConnector1">
            <a:avLst/>
          </a:prstGeom>
          <a:noFill/>
          <a:ln w="57150" cap="flat" cmpd="sng">
            <a:solidFill>
              <a:schemeClr val="accent1"/>
            </a:solidFill>
            <a:prstDash val="solid"/>
            <a:miter lim="800000"/>
            <a:headEnd type="none" w="sm" len="sm"/>
            <a:tailEnd type="none" w="sm" len="sm"/>
          </a:ln>
        </p:spPr>
      </p:cxnSp>
      <p:sp>
        <p:nvSpPr>
          <p:cNvPr id="174" name="Google Shape;174;p1"/>
          <p:cNvSpPr txBox="1"/>
          <p:nvPr/>
        </p:nvSpPr>
        <p:spPr>
          <a:xfrm>
            <a:off x="4932938" y="5807868"/>
            <a:ext cx="2326200" cy="7497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000000"/>
              </a:buClr>
              <a:buSzPts val="2000"/>
              <a:buFont typeface="Arial"/>
              <a:buNone/>
            </a:pPr>
            <a:r>
              <a:rPr lang="en-US" sz="2000" b="0" i="0" u="none" strike="noStrike" cap="none">
                <a:solidFill>
                  <a:srgbClr val="000000"/>
                </a:solidFill>
                <a:latin typeface="Times New Roman"/>
                <a:ea typeface="Times New Roman"/>
                <a:cs typeface="Times New Roman"/>
                <a:sym typeface="Times New Roman"/>
              </a:rPr>
              <a:t>Seoul</a:t>
            </a:r>
            <a:endParaRPr sz="2000" b="0" i="0" u="none" strike="noStrike" cap="none">
              <a:solidFill>
                <a:srgbClr val="000000"/>
              </a:solidFill>
              <a:latin typeface="Times New Roman"/>
              <a:ea typeface="Times New Roman"/>
              <a:cs typeface="Times New Roman"/>
              <a:sym typeface="Times New Roman"/>
            </a:endParaRPr>
          </a:p>
          <a:p>
            <a:pPr marL="0" marR="0" lvl="0" indent="0" algn="ctr" rtl="0">
              <a:lnSpc>
                <a:spcPct val="90000"/>
              </a:lnSpc>
              <a:spcBef>
                <a:spcPts val="400"/>
              </a:spcBef>
              <a:spcAft>
                <a:spcPts val="0"/>
              </a:spcAft>
              <a:buClr>
                <a:srgbClr val="000000"/>
              </a:buClr>
              <a:buSzPts val="2000"/>
              <a:buFont typeface="Arial"/>
              <a:buNone/>
            </a:pPr>
            <a:r>
              <a:rPr lang="en-US" sz="2000" b="0" i="0" u="none" strike="noStrike" cap="none">
                <a:solidFill>
                  <a:srgbClr val="000000"/>
                </a:solidFill>
                <a:latin typeface="Malgun Gothic"/>
                <a:ea typeface="Malgun Gothic"/>
                <a:cs typeface="Malgun Gothic"/>
                <a:sym typeface="Malgun Gothic"/>
              </a:rPr>
              <a:t>22</a:t>
            </a:r>
            <a:r>
              <a:rPr lang="en-US" sz="2000" b="0" i="0" u="none" strike="noStrike" cap="none" baseline="30000">
                <a:solidFill>
                  <a:srgbClr val="000000"/>
                </a:solidFill>
                <a:latin typeface="Malgun Gothic"/>
                <a:ea typeface="Malgun Gothic"/>
                <a:cs typeface="Malgun Gothic"/>
                <a:sym typeface="Malgun Gothic"/>
              </a:rPr>
              <a:t>nd</a:t>
            </a:r>
            <a:r>
              <a:rPr lang="en-US" sz="2000" b="0" i="0" u="none" strike="noStrike" cap="none">
                <a:solidFill>
                  <a:srgbClr val="000000"/>
                </a:solidFill>
                <a:latin typeface="Malgun Gothic"/>
                <a:ea typeface="Malgun Gothic"/>
                <a:cs typeface="Malgun Gothic"/>
                <a:sym typeface="Malgun Gothic"/>
              </a:rPr>
              <a:t> of Oct, 2020</a:t>
            </a:r>
            <a:endParaRPr sz="2000" b="0" i="0" u="none" strike="noStrike" cap="none">
              <a:solidFill>
                <a:srgbClr val="000000"/>
              </a:solidFill>
              <a:latin typeface="Malgun Gothic"/>
              <a:ea typeface="Malgun Gothic"/>
              <a:cs typeface="Malgun Gothic"/>
              <a:sym typeface="Malgun Gothic"/>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11"/>
          <p:cNvSpPr txBox="1">
            <a:spLocks noGrp="1"/>
          </p:cNvSpPr>
          <p:nvPr>
            <p:ph type="body" idx="1"/>
          </p:nvPr>
        </p:nvSpPr>
        <p:spPr>
          <a:xfrm>
            <a:off x="355001" y="763037"/>
            <a:ext cx="11553713" cy="5702904"/>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solidFill>
                <a:srgbClr val="C00000"/>
              </a:solidFill>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p:txBody>
      </p:sp>
      <p:sp>
        <p:nvSpPr>
          <p:cNvPr id="254" name="Google Shape;254;p11"/>
          <p:cNvSpPr txBox="1"/>
          <p:nvPr/>
        </p:nvSpPr>
        <p:spPr>
          <a:xfrm>
            <a:off x="609672" y="501427"/>
            <a:ext cx="9868276"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Peer-to-Peer Distributed Object Location and Routing</a:t>
            </a:r>
            <a:endParaRPr sz="2800" b="1" i="0" u="none" strike="noStrike" cap="none">
              <a:solidFill>
                <a:srgbClr val="000000"/>
              </a:solidFill>
              <a:latin typeface="Malgun Gothic"/>
              <a:ea typeface="Malgun Gothic"/>
              <a:cs typeface="Malgun Gothic"/>
              <a:sym typeface="Malgun Gothic"/>
            </a:endParaRPr>
          </a:p>
        </p:txBody>
      </p:sp>
      <p:sp>
        <p:nvSpPr>
          <p:cNvPr id="255" name="Google Shape;255;p11"/>
          <p:cNvSpPr txBox="1"/>
          <p:nvPr/>
        </p:nvSpPr>
        <p:spPr>
          <a:xfrm>
            <a:off x="849907" y="1086202"/>
            <a:ext cx="3517698"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Malgun Gothic"/>
                <a:ea typeface="Malgun Gothic"/>
                <a:cs typeface="Malgun Gothic"/>
                <a:sym typeface="Malgun Gothic"/>
              </a:rPr>
              <a:t>Unstructured Architectures</a:t>
            </a:r>
            <a:endParaRPr sz="2000" b="1" i="0" u="none" strike="noStrike" cap="none">
              <a:solidFill>
                <a:srgbClr val="000000"/>
              </a:solidFill>
              <a:latin typeface="Malgun Gothic"/>
              <a:ea typeface="Malgun Gothic"/>
              <a:cs typeface="Malgun Gothic"/>
              <a:sym typeface="Malgun Gothic"/>
            </a:endParaRPr>
          </a:p>
        </p:txBody>
      </p:sp>
      <p:graphicFrame>
        <p:nvGraphicFramePr>
          <p:cNvPr id="256" name="Google Shape;256;p11"/>
          <p:cNvGraphicFramePr/>
          <p:nvPr/>
        </p:nvGraphicFramePr>
        <p:xfrm>
          <a:off x="5227663" y="1390537"/>
          <a:ext cx="6251950" cy="4522590"/>
        </p:xfrm>
        <a:graphic>
          <a:graphicData uri="http://schemas.openxmlformats.org/drawingml/2006/table">
            <a:tbl>
              <a:tblPr firstRow="1" bandRow="1">
                <a:noFill/>
                <a:tableStyleId>{64EE41E3-0AA9-48C0-9127-84F7BCB7B911}</a:tableStyleId>
              </a:tblPr>
              <a:tblGrid>
                <a:gridCol w="6251950">
                  <a:extLst>
                    <a:ext uri="{9D8B030D-6E8A-4147-A177-3AD203B41FA5}">
                      <a16:colId xmlns:a16="http://schemas.microsoft.com/office/drawing/2014/main" val="20000"/>
                    </a:ext>
                  </a:extLst>
                </a:gridCol>
              </a:tblGrid>
              <a:tr h="529700">
                <a:tc>
                  <a:txBody>
                    <a:bodyPr/>
                    <a:lstStyle/>
                    <a:p>
                      <a:pPr marL="0" marR="0" lvl="0" indent="0" algn="ctr" rtl="0">
                        <a:lnSpc>
                          <a:spcPct val="100000"/>
                        </a:lnSpc>
                        <a:spcBef>
                          <a:spcPts val="0"/>
                        </a:spcBef>
                        <a:spcAft>
                          <a:spcPts val="0"/>
                        </a:spcAft>
                        <a:buClr>
                          <a:schemeClr val="dk1"/>
                        </a:buClr>
                        <a:buSzPts val="1600"/>
                        <a:buFont typeface="Malgun Gothic"/>
                        <a:buNone/>
                      </a:pPr>
                      <a:r>
                        <a:rPr lang="en-US" sz="1600" b="1" u="none" strike="noStrike" cap="none">
                          <a:solidFill>
                            <a:schemeClr val="dk1"/>
                          </a:solidFill>
                          <a:latin typeface="Malgun Gothic"/>
                          <a:ea typeface="Malgun Gothic"/>
                          <a:cs typeface="Malgun Gothic"/>
                          <a:sym typeface="Malgun Gothic"/>
                        </a:rPr>
                        <a:t>Purely Decentralized</a:t>
                      </a:r>
                      <a:endParaRPr sz="1400" u="none" strike="noStrike" cap="none"/>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529700">
                <a:tc>
                  <a:txBody>
                    <a:bodyPr/>
                    <a:lstStyle/>
                    <a:p>
                      <a:pPr marL="285750" marR="0" lvl="0" indent="-285750" algn="l" rtl="0">
                        <a:lnSpc>
                          <a:spcPct val="100000"/>
                        </a:lnSpc>
                        <a:spcBef>
                          <a:spcPts val="0"/>
                        </a:spcBef>
                        <a:spcAft>
                          <a:spcPts val="0"/>
                        </a:spcAft>
                        <a:buClr>
                          <a:schemeClr val="dk1"/>
                        </a:buClr>
                        <a:buSzPts val="1600"/>
                        <a:buFont typeface="Arial"/>
                        <a:buChar char="•"/>
                      </a:pPr>
                      <a:r>
                        <a:rPr lang="en-US" sz="1600" b="0" u="none" strike="noStrike" cap="none">
                          <a:solidFill>
                            <a:schemeClr val="dk1"/>
                          </a:solidFill>
                          <a:latin typeface="Malgun Gothic"/>
                          <a:ea typeface="Malgun Gothic"/>
                          <a:cs typeface="Malgun Gothic"/>
                          <a:sym typeface="Malgun Gothic"/>
                        </a:rPr>
                        <a:t>No central coordination in the network and users connect to each other directly</a:t>
                      </a:r>
                      <a:endParaRPr sz="1400" u="none" strike="noStrike" cap="none"/>
                    </a:p>
                    <a:p>
                      <a:pPr marL="285750" marR="0" lvl="0" indent="-184150" algn="l" rtl="0">
                        <a:lnSpc>
                          <a:spcPct val="100000"/>
                        </a:lnSpc>
                        <a:spcBef>
                          <a:spcPts val="0"/>
                        </a:spcBef>
                        <a:spcAft>
                          <a:spcPts val="0"/>
                        </a:spcAft>
                        <a:buClr>
                          <a:schemeClr val="dk1"/>
                        </a:buClr>
                        <a:buSzPts val="1600"/>
                        <a:buFont typeface="Arial"/>
                        <a:buNone/>
                      </a:pPr>
                      <a:endParaRPr sz="1600" b="0" u="none" strike="noStrike" cap="none">
                        <a:solidFill>
                          <a:schemeClr val="dk1"/>
                        </a:solidFill>
                        <a:latin typeface="Malgun Gothic"/>
                        <a:ea typeface="Malgun Gothic"/>
                        <a:cs typeface="Malgun Gothic"/>
                        <a:sym typeface="Malgun Gothic"/>
                      </a:endParaRPr>
                    </a:p>
                    <a:p>
                      <a:pPr marL="285750" marR="0" lvl="0" indent="-285750" algn="l" rtl="0">
                        <a:lnSpc>
                          <a:spcPct val="100000"/>
                        </a:lnSpc>
                        <a:spcBef>
                          <a:spcPts val="0"/>
                        </a:spcBef>
                        <a:spcAft>
                          <a:spcPts val="0"/>
                        </a:spcAft>
                        <a:buClr>
                          <a:schemeClr val="dk1"/>
                        </a:buClr>
                        <a:buSzPts val="1600"/>
                        <a:buFont typeface="Arial"/>
                        <a:buChar char="•"/>
                      </a:pPr>
                      <a:r>
                        <a:rPr lang="en-US" sz="1600" b="0" u="none" strike="noStrike" cap="none">
                          <a:solidFill>
                            <a:schemeClr val="dk1"/>
                          </a:solidFill>
                          <a:latin typeface="Malgun Gothic"/>
                          <a:ea typeface="Malgun Gothic"/>
                          <a:cs typeface="Malgun Gothic"/>
                          <a:sym typeface="Malgun Gothic"/>
                        </a:rPr>
                        <a:t>Users use IP as its underlying network service</a:t>
                      </a:r>
                      <a:endParaRPr sz="1400" u="none" strike="noStrike" cap="none"/>
                    </a:p>
                    <a:p>
                      <a:pPr marL="285750" marR="0" lvl="0" indent="-184150" algn="l" rtl="0">
                        <a:lnSpc>
                          <a:spcPct val="100000"/>
                        </a:lnSpc>
                        <a:spcBef>
                          <a:spcPts val="0"/>
                        </a:spcBef>
                        <a:spcAft>
                          <a:spcPts val="0"/>
                        </a:spcAft>
                        <a:buClr>
                          <a:schemeClr val="dk1"/>
                        </a:buClr>
                        <a:buSzPts val="1600"/>
                        <a:buFont typeface="Arial"/>
                        <a:buNone/>
                      </a:pPr>
                      <a:endParaRPr sz="1600" b="0" u="none" strike="noStrike" cap="none">
                        <a:solidFill>
                          <a:schemeClr val="dk1"/>
                        </a:solidFill>
                        <a:latin typeface="Malgun Gothic"/>
                        <a:ea typeface="Malgun Gothic"/>
                        <a:cs typeface="Malgun Gothic"/>
                        <a:sym typeface="Malgun Gothic"/>
                      </a:endParaRPr>
                    </a:p>
                    <a:p>
                      <a:pPr marL="285750" marR="0" lvl="0" indent="-285750" algn="l" rtl="0">
                        <a:lnSpc>
                          <a:spcPct val="100000"/>
                        </a:lnSpc>
                        <a:spcBef>
                          <a:spcPts val="0"/>
                        </a:spcBef>
                        <a:spcAft>
                          <a:spcPts val="0"/>
                        </a:spcAft>
                        <a:buClr>
                          <a:schemeClr val="dk1"/>
                        </a:buClr>
                        <a:buSzPts val="1600"/>
                        <a:buFont typeface="Arial"/>
                        <a:buChar char="•"/>
                      </a:pPr>
                      <a:r>
                        <a:rPr lang="en-US" sz="1600" b="0" u="none" strike="noStrike" cap="none">
                          <a:solidFill>
                            <a:schemeClr val="dk1"/>
                          </a:solidFill>
                          <a:latin typeface="Malgun Gothic"/>
                          <a:ea typeface="Malgun Gothic"/>
                          <a:cs typeface="Malgun Gothic"/>
                          <a:sym typeface="Malgun Gothic"/>
                        </a:rPr>
                        <a:t>Communication between clients is specified in a form of application level protocol supporting </a:t>
                      </a:r>
                      <a:r>
                        <a:rPr lang="en-US" sz="1600" b="0" u="none" strike="noStrike" cap="none">
                          <a:solidFill>
                            <a:schemeClr val="accent1"/>
                          </a:solidFill>
                          <a:latin typeface="Malgun Gothic"/>
                          <a:ea typeface="Malgun Gothic"/>
                          <a:cs typeface="Malgun Gothic"/>
                          <a:sym typeface="Malgun Gothic"/>
                        </a:rPr>
                        <a:t>four types of messages</a:t>
                      </a:r>
                      <a:endParaRPr sz="1400" u="none" strike="noStrike" cap="none"/>
                    </a:p>
                    <a:p>
                      <a:pPr marL="285750" marR="0" lvl="0" indent="-184150" algn="l" rtl="0">
                        <a:lnSpc>
                          <a:spcPct val="100000"/>
                        </a:lnSpc>
                        <a:spcBef>
                          <a:spcPts val="0"/>
                        </a:spcBef>
                        <a:spcAft>
                          <a:spcPts val="0"/>
                        </a:spcAft>
                        <a:buClr>
                          <a:schemeClr val="dk1"/>
                        </a:buClr>
                        <a:buSzPts val="1600"/>
                        <a:buFont typeface="Arial"/>
                        <a:buNone/>
                      </a:pPr>
                      <a:endParaRPr sz="1600" b="0" u="none" strike="noStrike" cap="none">
                        <a:solidFill>
                          <a:schemeClr val="dk1"/>
                        </a:solidFill>
                        <a:latin typeface="Malgun Gothic"/>
                        <a:ea typeface="Malgun Gothic"/>
                        <a:cs typeface="Malgun Gothic"/>
                        <a:sym typeface="Malgun Gothic"/>
                      </a:endParaRPr>
                    </a:p>
                    <a:p>
                      <a:pPr marL="0" marR="0" lvl="0" indent="0" algn="l" rtl="0">
                        <a:lnSpc>
                          <a:spcPct val="200000"/>
                        </a:lnSpc>
                        <a:spcBef>
                          <a:spcPts val="0"/>
                        </a:spcBef>
                        <a:spcAft>
                          <a:spcPts val="0"/>
                        </a:spcAft>
                        <a:buClr>
                          <a:schemeClr val="dk1"/>
                        </a:buClr>
                        <a:buSzPts val="1600"/>
                        <a:buFont typeface="Arial"/>
                        <a:buNone/>
                      </a:pPr>
                      <a:r>
                        <a:rPr lang="en-US" sz="1600" b="0" u="none" strike="noStrike" cap="none">
                          <a:solidFill>
                            <a:schemeClr val="dk1"/>
                          </a:solidFill>
                          <a:latin typeface="Malgun Gothic"/>
                          <a:ea typeface="Malgun Gothic"/>
                          <a:cs typeface="Malgun Gothic"/>
                          <a:sym typeface="Malgun Gothic"/>
                        </a:rPr>
                        <a:t>      - </a:t>
                      </a:r>
                      <a:r>
                        <a:rPr lang="en-US" sz="1600" b="0" u="none" strike="noStrike" cap="none">
                          <a:solidFill>
                            <a:schemeClr val="accent1"/>
                          </a:solidFill>
                          <a:latin typeface="Malgun Gothic"/>
                          <a:ea typeface="Malgun Gothic"/>
                          <a:cs typeface="Malgun Gothic"/>
                          <a:sym typeface="Malgun Gothic"/>
                        </a:rPr>
                        <a:t>Ping</a:t>
                      </a:r>
                      <a:r>
                        <a:rPr lang="en-US" sz="1600" b="0" u="none" strike="noStrike" cap="none">
                          <a:solidFill>
                            <a:schemeClr val="dk1"/>
                          </a:solidFill>
                          <a:latin typeface="Malgun Gothic"/>
                          <a:ea typeface="Malgun Gothic"/>
                          <a:cs typeface="Malgun Gothic"/>
                          <a:sym typeface="Malgun Gothic"/>
                        </a:rPr>
                        <a:t>: request for a certain host to announce itself</a:t>
                      </a:r>
                      <a:endParaRPr sz="1400" u="none" strike="noStrike" cap="none"/>
                    </a:p>
                    <a:p>
                      <a:pPr marL="0" marR="0" lvl="0" indent="0" algn="l" rtl="0">
                        <a:lnSpc>
                          <a:spcPct val="200000"/>
                        </a:lnSpc>
                        <a:spcBef>
                          <a:spcPts val="0"/>
                        </a:spcBef>
                        <a:spcAft>
                          <a:spcPts val="0"/>
                        </a:spcAft>
                        <a:buClr>
                          <a:schemeClr val="dk1"/>
                        </a:buClr>
                        <a:buSzPts val="1600"/>
                        <a:buFont typeface="Arial"/>
                        <a:buNone/>
                      </a:pPr>
                      <a:r>
                        <a:rPr lang="en-US" sz="1600" b="0" u="none" strike="noStrike" cap="none">
                          <a:solidFill>
                            <a:schemeClr val="dk1"/>
                          </a:solidFill>
                          <a:latin typeface="Malgun Gothic"/>
                          <a:ea typeface="Malgun Gothic"/>
                          <a:cs typeface="Malgun Gothic"/>
                          <a:sym typeface="Malgun Gothic"/>
                        </a:rPr>
                        <a:t>      - </a:t>
                      </a:r>
                      <a:r>
                        <a:rPr lang="en-US" sz="1600" b="0" u="none" strike="noStrike" cap="none">
                          <a:solidFill>
                            <a:schemeClr val="accent1"/>
                          </a:solidFill>
                          <a:latin typeface="Malgun Gothic"/>
                          <a:ea typeface="Malgun Gothic"/>
                          <a:cs typeface="Malgun Gothic"/>
                          <a:sym typeface="Malgun Gothic"/>
                        </a:rPr>
                        <a:t>Pong</a:t>
                      </a:r>
                      <a:r>
                        <a:rPr lang="en-US" sz="1600" b="0" u="none" strike="noStrike" cap="none">
                          <a:solidFill>
                            <a:schemeClr val="dk1"/>
                          </a:solidFill>
                          <a:latin typeface="Malgun Gothic"/>
                          <a:ea typeface="Malgun Gothic"/>
                          <a:cs typeface="Malgun Gothic"/>
                          <a:sym typeface="Malgun Gothic"/>
                        </a:rPr>
                        <a:t>: reply to a Ping message</a:t>
                      </a:r>
                      <a:endParaRPr sz="1400" u="none" strike="noStrike" cap="none"/>
                    </a:p>
                    <a:p>
                      <a:pPr marL="0" marR="0" lvl="0" indent="0" algn="l" rtl="0">
                        <a:lnSpc>
                          <a:spcPct val="200000"/>
                        </a:lnSpc>
                        <a:spcBef>
                          <a:spcPts val="0"/>
                        </a:spcBef>
                        <a:spcAft>
                          <a:spcPts val="0"/>
                        </a:spcAft>
                        <a:buClr>
                          <a:schemeClr val="dk1"/>
                        </a:buClr>
                        <a:buSzPts val="1600"/>
                        <a:buFont typeface="Arial"/>
                        <a:buNone/>
                      </a:pPr>
                      <a:r>
                        <a:rPr lang="en-US" sz="1600" b="0" u="none" strike="noStrike" cap="none">
                          <a:solidFill>
                            <a:schemeClr val="dk1"/>
                          </a:solidFill>
                          <a:latin typeface="Malgun Gothic"/>
                          <a:ea typeface="Malgun Gothic"/>
                          <a:cs typeface="Malgun Gothic"/>
                          <a:sym typeface="Malgun Gothic"/>
                        </a:rPr>
                        <a:t>      - </a:t>
                      </a:r>
                      <a:r>
                        <a:rPr lang="en-US" sz="1600" b="0" u="none" strike="noStrike" cap="none">
                          <a:solidFill>
                            <a:schemeClr val="accent1"/>
                          </a:solidFill>
                          <a:latin typeface="Malgun Gothic"/>
                          <a:ea typeface="Malgun Gothic"/>
                          <a:cs typeface="Malgun Gothic"/>
                          <a:sym typeface="Malgun Gothic"/>
                        </a:rPr>
                        <a:t>Query</a:t>
                      </a:r>
                      <a:r>
                        <a:rPr lang="en-US" sz="1600" b="0" u="none" strike="noStrike" cap="none">
                          <a:solidFill>
                            <a:schemeClr val="dk1"/>
                          </a:solidFill>
                          <a:latin typeface="Malgun Gothic"/>
                          <a:ea typeface="Malgun Gothic"/>
                          <a:cs typeface="Malgun Gothic"/>
                          <a:sym typeface="Malgun Gothic"/>
                        </a:rPr>
                        <a:t>: search request</a:t>
                      </a:r>
                      <a:endParaRPr sz="1400" u="none" strike="noStrike" cap="none"/>
                    </a:p>
                    <a:p>
                      <a:pPr marL="0" marR="0" lvl="0" indent="0" algn="l" rtl="0">
                        <a:lnSpc>
                          <a:spcPct val="200000"/>
                        </a:lnSpc>
                        <a:spcBef>
                          <a:spcPts val="0"/>
                        </a:spcBef>
                        <a:spcAft>
                          <a:spcPts val="0"/>
                        </a:spcAft>
                        <a:buClr>
                          <a:schemeClr val="dk1"/>
                        </a:buClr>
                        <a:buSzPts val="1600"/>
                        <a:buFont typeface="Arial"/>
                        <a:buNone/>
                      </a:pPr>
                      <a:r>
                        <a:rPr lang="en-US" sz="1600" b="0" u="none" strike="noStrike" cap="none">
                          <a:solidFill>
                            <a:schemeClr val="dk1"/>
                          </a:solidFill>
                          <a:latin typeface="Malgun Gothic"/>
                          <a:ea typeface="Malgun Gothic"/>
                          <a:cs typeface="Malgun Gothic"/>
                          <a:sym typeface="Malgun Gothic"/>
                        </a:rPr>
                        <a:t>      - </a:t>
                      </a:r>
                      <a:r>
                        <a:rPr lang="en-US" sz="1600" b="0" u="none" strike="noStrike" cap="none">
                          <a:solidFill>
                            <a:schemeClr val="accent1"/>
                          </a:solidFill>
                          <a:latin typeface="Malgun Gothic"/>
                          <a:ea typeface="Malgun Gothic"/>
                          <a:cs typeface="Malgun Gothic"/>
                          <a:sym typeface="Malgun Gothic"/>
                        </a:rPr>
                        <a:t>Query hits</a:t>
                      </a:r>
                      <a:r>
                        <a:rPr lang="en-US" sz="1600" b="0" u="none" strike="noStrike" cap="none">
                          <a:solidFill>
                            <a:schemeClr val="dk1"/>
                          </a:solidFill>
                          <a:latin typeface="Malgun Gothic"/>
                          <a:ea typeface="Malgun Gothic"/>
                          <a:cs typeface="Malgun Gothic"/>
                          <a:sym typeface="Malgun Gothic"/>
                        </a:rPr>
                        <a:t>: reply to a query message</a:t>
                      </a:r>
                      <a:endParaRPr sz="1400" u="none" strike="noStrike" cap="none"/>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
        <p:nvSpPr>
          <p:cNvPr id="257" name="Google Shape;257;p11"/>
          <p:cNvSpPr txBox="1"/>
          <p:nvPr/>
        </p:nvSpPr>
        <p:spPr>
          <a:xfrm>
            <a:off x="686924" y="5874732"/>
            <a:ext cx="5016270"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chemeClr val="dk1"/>
                </a:solidFill>
                <a:latin typeface="Malgun Gothic"/>
                <a:ea typeface="Malgun Gothic"/>
                <a:cs typeface="Malgun Gothic"/>
                <a:sym typeface="Malgun Gothic"/>
              </a:rPr>
              <a:t>Architecture of typical purely decentralized peer-to-peer system</a:t>
            </a:r>
            <a:endParaRPr sz="1200" b="0" i="0" u="none" strike="noStrike" cap="none">
              <a:solidFill>
                <a:schemeClr val="dk1"/>
              </a:solidFill>
              <a:latin typeface="Malgun Gothic"/>
              <a:ea typeface="Malgun Gothic"/>
              <a:cs typeface="Malgun Gothic"/>
              <a:sym typeface="Malgun Gothic"/>
            </a:endParaRPr>
          </a:p>
        </p:txBody>
      </p:sp>
      <p:pic>
        <p:nvPicPr>
          <p:cNvPr id="258" name="Google Shape;258;p11"/>
          <p:cNvPicPr preferRelativeResize="0"/>
          <p:nvPr/>
        </p:nvPicPr>
        <p:blipFill rotWithShape="1">
          <a:blip r:embed="rId3">
            <a:alphaModFix/>
          </a:blip>
          <a:srcRect/>
          <a:stretch/>
        </p:blipFill>
        <p:spPr>
          <a:xfrm>
            <a:off x="1215059" y="1599305"/>
            <a:ext cx="3960000" cy="4285658"/>
          </a:xfrm>
          <a:prstGeom prst="rect">
            <a:avLst/>
          </a:prstGeom>
          <a:noFill/>
          <a:ln>
            <a:noFill/>
          </a:ln>
        </p:spPr>
      </p:pic>
      <p:sp>
        <p:nvSpPr>
          <p:cNvPr id="2" name="슬라이드 번호 개체 틀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12"/>
          <p:cNvSpPr txBox="1">
            <a:spLocks noGrp="1"/>
          </p:cNvSpPr>
          <p:nvPr>
            <p:ph type="body" idx="1"/>
          </p:nvPr>
        </p:nvSpPr>
        <p:spPr>
          <a:xfrm>
            <a:off x="355001" y="763037"/>
            <a:ext cx="11553713" cy="5702904"/>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solidFill>
                <a:srgbClr val="C00000"/>
              </a:solidFill>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p:txBody>
      </p:sp>
      <p:sp>
        <p:nvSpPr>
          <p:cNvPr id="265" name="Google Shape;265;p12"/>
          <p:cNvSpPr txBox="1"/>
          <p:nvPr/>
        </p:nvSpPr>
        <p:spPr>
          <a:xfrm>
            <a:off x="609672" y="501427"/>
            <a:ext cx="9868276" cy="52322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Peer-to-Peer Distributed Object Location and Routing</a:t>
            </a:r>
            <a:endParaRPr sz="2800" b="1" i="0" u="none" strike="noStrike" cap="none">
              <a:solidFill>
                <a:srgbClr val="000000"/>
              </a:solidFill>
              <a:latin typeface="Malgun Gothic"/>
              <a:ea typeface="Malgun Gothic"/>
              <a:cs typeface="Malgun Gothic"/>
              <a:sym typeface="Malgun Gothic"/>
            </a:endParaRPr>
          </a:p>
        </p:txBody>
      </p:sp>
      <p:sp>
        <p:nvSpPr>
          <p:cNvPr id="266" name="Google Shape;266;p12"/>
          <p:cNvSpPr txBox="1"/>
          <p:nvPr/>
        </p:nvSpPr>
        <p:spPr>
          <a:xfrm>
            <a:off x="849907" y="1086202"/>
            <a:ext cx="3517698"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Malgun Gothic"/>
                <a:ea typeface="Malgun Gothic"/>
                <a:cs typeface="Malgun Gothic"/>
                <a:sym typeface="Malgun Gothic"/>
              </a:rPr>
              <a:t>Unstructured Architectures</a:t>
            </a:r>
            <a:endParaRPr sz="2000" b="1" i="0" u="none" strike="noStrike" cap="none">
              <a:solidFill>
                <a:srgbClr val="000000"/>
              </a:solidFill>
              <a:latin typeface="Malgun Gothic"/>
              <a:ea typeface="Malgun Gothic"/>
              <a:cs typeface="Malgun Gothic"/>
              <a:sym typeface="Malgun Gothic"/>
            </a:endParaRPr>
          </a:p>
        </p:txBody>
      </p:sp>
      <p:graphicFrame>
        <p:nvGraphicFramePr>
          <p:cNvPr id="267" name="Google Shape;267;p12"/>
          <p:cNvGraphicFramePr/>
          <p:nvPr/>
        </p:nvGraphicFramePr>
        <p:xfrm>
          <a:off x="849899" y="1899220"/>
          <a:ext cx="8714450" cy="3029070"/>
        </p:xfrm>
        <a:graphic>
          <a:graphicData uri="http://schemas.openxmlformats.org/drawingml/2006/table">
            <a:tbl>
              <a:tblPr firstRow="1" bandRow="1">
                <a:noFill/>
                <a:tableStyleId>{64EE41E3-0AA9-48C0-9127-84F7BCB7B911}</a:tableStyleId>
              </a:tblPr>
              <a:tblGrid>
                <a:gridCol w="8714450">
                  <a:extLst>
                    <a:ext uri="{9D8B030D-6E8A-4147-A177-3AD203B41FA5}">
                      <a16:colId xmlns:a16="http://schemas.microsoft.com/office/drawing/2014/main" val="20000"/>
                    </a:ext>
                  </a:extLst>
                </a:gridCol>
              </a:tblGrid>
              <a:tr h="529700">
                <a:tc>
                  <a:txBody>
                    <a:bodyPr/>
                    <a:lstStyle/>
                    <a:p>
                      <a:pPr marL="0" marR="0" lvl="0" indent="0" algn="l" rtl="0">
                        <a:lnSpc>
                          <a:spcPct val="100000"/>
                        </a:lnSpc>
                        <a:spcBef>
                          <a:spcPts val="0"/>
                        </a:spcBef>
                        <a:spcAft>
                          <a:spcPts val="0"/>
                        </a:spcAft>
                        <a:buClr>
                          <a:schemeClr val="dk1"/>
                        </a:buClr>
                        <a:buSzPts val="1600"/>
                        <a:buFont typeface="Malgun Gothic"/>
                        <a:buNone/>
                      </a:pPr>
                      <a:r>
                        <a:rPr lang="en-US" sz="1600" b="1" u="none" strike="noStrike" cap="none">
                          <a:solidFill>
                            <a:schemeClr val="dk1"/>
                          </a:solidFill>
                          <a:latin typeface="Malgun Gothic"/>
                          <a:ea typeface="Malgun Gothic"/>
                          <a:cs typeface="Malgun Gothic"/>
                          <a:sym typeface="Malgun Gothic"/>
                        </a:rPr>
                        <a:t>Partially Centralized</a:t>
                      </a:r>
                      <a:endParaRPr sz="1400" u="none" strike="noStrike" cap="none"/>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529700">
                <a:tc>
                  <a:txBody>
                    <a:bodyPr/>
                    <a:lstStyle/>
                    <a:p>
                      <a:pPr marL="0" marR="0" lvl="0" indent="0" algn="l" rtl="0">
                        <a:lnSpc>
                          <a:spcPct val="100000"/>
                        </a:lnSpc>
                        <a:spcBef>
                          <a:spcPts val="0"/>
                        </a:spcBef>
                        <a:spcAft>
                          <a:spcPts val="0"/>
                        </a:spcAft>
                        <a:buClr>
                          <a:schemeClr val="dk1"/>
                        </a:buClr>
                        <a:buSzPts val="1400"/>
                        <a:buFont typeface="Arial"/>
                        <a:buNone/>
                      </a:pPr>
                      <a:endParaRPr sz="1400" b="1" u="none" strike="noStrike" cap="none">
                        <a:solidFill>
                          <a:schemeClr val="dk1"/>
                        </a:solidFill>
                        <a:latin typeface="Malgun Gothic"/>
                        <a:ea typeface="Malgun Gothic"/>
                        <a:cs typeface="Malgun Gothic"/>
                        <a:sym typeface="Malgun Gothic"/>
                      </a:endParaRPr>
                    </a:p>
                    <a:p>
                      <a:pPr marL="0" marR="0" lvl="0" indent="0" algn="l" rtl="0">
                        <a:lnSpc>
                          <a:spcPct val="100000"/>
                        </a:lnSpc>
                        <a:spcBef>
                          <a:spcPts val="0"/>
                        </a:spcBef>
                        <a:spcAft>
                          <a:spcPts val="0"/>
                        </a:spcAft>
                        <a:buClr>
                          <a:schemeClr val="dk1"/>
                        </a:buClr>
                        <a:buSzPts val="1600"/>
                        <a:buFont typeface="Arial"/>
                        <a:buNone/>
                      </a:pPr>
                      <a:endParaRPr sz="1600" b="0" u="none" strike="noStrike" cap="none">
                        <a:solidFill>
                          <a:schemeClr val="dk1"/>
                        </a:solidFill>
                        <a:latin typeface="Malgun Gothic"/>
                        <a:ea typeface="Malgun Gothic"/>
                        <a:cs typeface="Malgun Gothic"/>
                        <a:sym typeface="Malgun Gothic"/>
                      </a:endParaRPr>
                    </a:p>
                    <a:p>
                      <a:pPr marL="285750" marR="0" lvl="0" indent="-285750" algn="l" rtl="0">
                        <a:lnSpc>
                          <a:spcPct val="100000"/>
                        </a:lnSpc>
                        <a:spcBef>
                          <a:spcPts val="0"/>
                        </a:spcBef>
                        <a:spcAft>
                          <a:spcPts val="0"/>
                        </a:spcAft>
                        <a:buClr>
                          <a:schemeClr val="dk1"/>
                        </a:buClr>
                        <a:buSzPts val="1600"/>
                        <a:buFont typeface="Arial"/>
                        <a:buChar char="•"/>
                      </a:pPr>
                      <a:r>
                        <a:rPr lang="en-US" sz="1600" b="0" u="none" strike="noStrike" cap="none">
                          <a:solidFill>
                            <a:schemeClr val="dk1"/>
                          </a:solidFill>
                          <a:latin typeface="Malgun Gothic"/>
                          <a:ea typeface="Malgun Gothic"/>
                          <a:cs typeface="Malgun Gothic"/>
                          <a:sym typeface="Malgun Gothic"/>
                        </a:rPr>
                        <a:t>Similar to purely decentralized apart from the usage of supernodes</a:t>
                      </a:r>
                      <a:endParaRPr sz="1600" b="0" u="none" strike="noStrike" cap="none">
                        <a:solidFill>
                          <a:schemeClr val="dk1"/>
                        </a:solidFill>
                        <a:latin typeface="Malgun Gothic"/>
                        <a:ea typeface="Malgun Gothic"/>
                        <a:cs typeface="Malgun Gothic"/>
                        <a:sym typeface="Malgun Gothic"/>
                      </a:endParaRPr>
                    </a:p>
                    <a:p>
                      <a:pPr marL="285750" marR="0" lvl="0" indent="-184150" algn="l" rtl="0">
                        <a:lnSpc>
                          <a:spcPct val="100000"/>
                        </a:lnSpc>
                        <a:spcBef>
                          <a:spcPts val="0"/>
                        </a:spcBef>
                        <a:spcAft>
                          <a:spcPts val="0"/>
                        </a:spcAft>
                        <a:buClr>
                          <a:schemeClr val="dk1"/>
                        </a:buClr>
                        <a:buSzPts val="1600"/>
                        <a:buFont typeface="Arial"/>
                        <a:buNone/>
                      </a:pPr>
                      <a:endParaRPr sz="1600" b="0" u="none" strike="noStrike" cap="none">
                        <a:solidFill>
                          <a:schemeClr val="dk1"/>
                        </a:solidFill>
                        <a:latin typeface="Malgun Gothic"/>
                        <a:ea typeface="Malgun Gothic"/>
                        <a:cs typeface="Malgun Gothic"/>
                        <a:sym typeface="Malgun Gothic"/>
                      </a:endParaRPr>
                    </a:p>
                    <a:p>
                      <a:pPr marL="0" marR="0" lvl="0" indent="0" algn="l" rtl="0">
                        <a:lnSpc>
                          <a:spcPct val="100000"/>
                        </a:lnSpc>
                        <a:spcBef>
                          <a:spcPts val="0"/>
                        </a:spcBef>
                        <a:spcAft>
                          <a:spcPts val="0"/>
                        </a:spcAft>
                        <a:buClr>
                          <a:schemeClr val="dk1"/>
                        </a:buClr>
                        <a:buSzPts val="1600"/>
                        <a:buFont typeface="Arial"/>
                        <a:buNone/>
                      </a:pPr>
                      <a:r>
                        <a:rPr lang="en-US" sz="1600" b="0" u="none" strike="noStrike" cap="none">
                          <a:solidFill>
                            <a:schemeClr val="dk1"/>
                          </a:solidFill>
                          <a:latin typeface="Malgun Gothic"/>
                          <a:ea typeface="Malgun Gothic"/>
                          <a:cs typeface="Malgun Gothic"/>
                          <a:sym typeface="Malgun Gothic"/>
                        </a:rPr>
                        <a:t>     </a:t>
                      </a:r>
                      <a:r>
                        <a:rPr lang="en-US" sz="1600" b="0" u="none" strike="noStrike" cap="none">
                          <a:solidFill>
                            <a:schemeClr val="accent1"/>
                          </a:solidFill>
                          <a:latin typeface="Malgun Gothic"/>
                          <a:ea typeface="Malgun Gothic"/>
                          <a:cs typeface="Malgun Gothic"/>
                          <a:sym typeface="Malgun Gothic"/>
                        </a:rPr>
                        <a:t>Supernode</a:t>
                      </a:r>
                      <a:r>
                        <a:rPr lang="en-US" sz="1600" b="0" u="none" strike="noStrike" cap="none">
                          <a:solidFill>
                            <a:schemeClr val="dk1"/>
                          </a:solidFill>
                          <a:latin typeface="Malgun Gothic"/>
                          <a:ea typeface="Malgun Gothic"/>
                          <a:cs typeface="Malgun Gothic"/>
                          <a:sym typeface="Malgun Gothic"/>
                        </a:rPr>
                        <a:t>: nodes that are dynamically assigned the tasks of servicing a small    </a:t>
                      </a:r>
                      <a:endParaRPr sz="1400" u="none" strike="noStrike" cap="none"/>
                    </a:p>
                    <a:p>
                      <a:pPr marL="0" marR="0" lvl="0" indent="0" algn="l" rtl="0">
                        <a:lnSpc>
                          <a:spcPct val="100000"/>
                        </a:lnSpc>
                        <a:spcBef>
                          <a:spcPts val="0"/>
                        </a:spcBef>
                        <a:spcAft>
                          <a:spcPts val="0"/>
                        </a:spcAft>
                        <a:buClr>
                          <a:schemeClr val="dk1"/>
                        </a:buClr>
                        <a:buSzPts val="1600"/>
                        <a:buFont typeface="Arial"/>
                        <a:buNone/>
                      </a:pPr>
                      <a:r>
                        <a:rPr lang="en-US" sz="1600" b="0" u="none" strike="noStrike" cap="none">
                          <a:solidFill>
                            <a:schemeClr val="dk1"/>
                          </a:solidFill>
                          <a:latin typeface="Malgun Gothic"/>
                          <a:ea typeface="Malgun Gothic"/>
                          <a:cs typeface="Malgun Gothic"/>
                          <a:sym typeface="Malgun Gothic"/>
                        </a:rPr>
                        <a:t>                     subpart of the peer network by indexing and caching filed contained</a:t>
                      </a:r>
                      <a:endParaRPr sz="1400" u="none" strike="noStrike" cap="none"/>
                    </a:p>
                    <a:p>
                      <a:pPr marL="285750" marR="0" lvl="0" indent="-184150" algn="l" rtl="0">
                        <a:lnSpc>
                          <a:spcPct val="100000"/>
                        </a:lnSpc>
                        <a:spcBef>
                          <a:spcPts val="0"/>
                        </a:spcBef>
                        <a:spcAft>
                          <a:spcPts val="0"/>
                        </a:spcAft>
                        <a:buClr>
                          <a:schemeClr val="dk1"/>
                        </a:buClr>
                        <a:buSzPts val="1600"/>
                        <a:buFont typeface="Arial"/>
                        <a:buNone/>
                      </a:pPr>
                      <a:endParaRPr sz="1600" b="0" u="none" strike="noStrike" cap="none">
                        <a:solidFill>
                          <a:schemeClr val="dk1"/>
                        </a:solidFill>
                        <a:latin typeface="Malgun Gothic"/>
                        <a:ea typeface="Malgun Gothic"/>
                        <a:cs typeface="Malgun Gothic"/>
                        <a:sym typeface="Malgun Gothic"/>
                      </a:endParaRPr>
                    </a:p>
                    <a:p>
                      <a:pPr marL="285750" marR="0" lvl="0" indent="-285750" algn="l" rtl="0">
                        <a:lnSpc>
                          <a:spcPct val="100000"/>
                        </a:lnSpc>
                        <a:spcBef>
                          <a:spcPts val="0"/>
                        </a:spcBef>
                        <a:spcAft>
                          <a:spcPts val="0"/>
                        </a:spcAft>
                        <a:buClr>
                          <a:schemeClr val="dk1"/>
                        </a:buClr>
                        <a:buSzPts val="1600"/>
                        <a:buFont typeface="Arial"/>
                        <a:buChar char="•"/>
                      </a:pPr>
                      <a:r>
                        <a:rPr lang="en-US" sz="1600" b="0" u="none" strike="noStrike" cap="none">
                          <a:solidFill>
                            <a:schemeClr val="dk1"/>
                          </a:solidFill>
                          <a:latin typeface="Malgun Gothic"/>
                          <a:ea typeface="Malgun Gothic"/>
                          <a:cs typeface="Malgun Gothic"/>
                          <a:sym typeface="Malgun Gothic"/>
                        </a:rPr>
                        <a:t>Peers are automatically elected to become supernodes if they have sufficient bandwidth and processing power</a:t>
                      </a:r>
                      <a:endParaRPr sz="1400" u="none" strike="noStrike" cap="none"/>
                    </a:p>
                    <a:p>
                      <a:pPr marL="0" marR="0" lvl="0" indent="0" algn="l" rtl="0">
                        <a:lnSpc>
                          <a:spcPct val="100000"/>
                        </a:lnSpc>
                        <a:spcBef>
                          <a:spcPts val="0"/>
                        </a:spcBef>
                        <a:spcAft>
                          <a:spcPts val="0"/>
                        </a:spcAft>
                        <a:buClr>
                          <a:schemeClr val="dk1"/>
                        </a:buClr>
                        <a:buSzPts val="1600"/>
                        <a:buFont typeface="Arial"/>
                        <a:buNone/>
                      </a:pPr>
                      <a:endParaRPr sz="1600" b="1" u="none" strike="noStrike" cap="none">
                        <a:solidFill>
                          <a:schemeClr val="dk1"/>
                        </a:solidFill>
                        <a:latin typeface="Malgun Gothic"/>
                        <a:ea typeface="Malgun Gothic"/>
                        <a:cs typeface="Malgun Gothic"/>
                        <a:sym typeface="Malgun Gothic"/>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
        <p:nvSpPr>
          <p:cNvPr id="2" name="슬라이드 번호 개체 틀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13"/>
          <p:cNvSpPr txBox="1">
            <a:spLocks noGrp="1"/>
          </p:cNvSpPr>
          <p:nvPr>
            <p:ph type="body" idx="1"/>
          </p:nvPr>
        </p:nvSpPr>
        <p:spPr>
          <a:xfrm>
            <a:off x="355001" y="763037"/>
            <a:ext cx="11553713" cy="5702904"/>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solidFill>
                <a:srgbClr val="C00000"/>
              </a:solidFill>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a:p>
            <a:pPr marL="0" lvl="0" indent="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p:txBody>
      </p:sp>
      <p:sp>
        <p:nvSpPr>
          <p:cNvPr id="274" name="Google Shape;274;p13"/>
          <p:cNvSpPr txBox="1"/>
          <p:nvPr/>
        </p:nvSpPr>
        <p:spPr>
          <a:xfrm>
            <a:off x="609672" y="501427"/>
            <a:ext cx="9868276"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Peer-to-Peer Distributed Object Location and Routing</a:t>
            </a:r>
            <a:endParaRPr sz="2800" b="1" i="0" u="none" strike="noStrike" cap="none">
              <a:solidFill>
                <a:srgbClr val="000000"/>
              </a:solidFill>
              <a:latin typeface="Malgun Gothic"/>
              <a:ea typeface="Malgun Gothic"/>
              <a:cs typeface="Malgun Gothic"/>
              <a:sym typeface="Malgun Gothic"/>
            </a:endParaRPr>
          </a:p>
        </p:txBody>
      </p:sp>
      <p:sp>
        <p:nvSpPr>
          <p:cNvPr id="275" name="Google Shape;275;p13"/>
          <p:cNvSpPr txBox="1"/>
          <p:nvPr/>
        </p:nvSpPr>
        <p:spPr>
          <a:xfrm>
            <a:off x="609682" y="1086202"/>
            <a:ext cx="5189400" cy="400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Malgun Gothic"/>
                <a:ea typeface="Malgun Gothic"/>
                <a:cs typeface="Malgun Gothic"/>
                <a:sym typeface="Malgun Gothic"/>
              </a:rPr>
              <a:t>Structured Architectures Overview</a:t>
            </a:r>
            <a:endParaRPr sz="2000" b="1" i="0" u="none" strike="noStrike" cap="none">
              <a:solidFill>
                <a:srgbClr val="000000"/>
              </a:solidFill>
              <a:latin typeface="Malgun Gothic"/>
              <a:ea typeface="Malgun Gothic"/>
              <a:cs typeface="Malgun Gothic"/>
              <a:sym typeface="Malgun Gothic"/>
            </a:endParaRPr>
          </a:p>
        </p:txBody>
      </p:sp>
      <p:graphicFrame>
        <p:nvGraphicFramePr>
          <p:cNvPr id="276" name="Google Shape;276;p13"/>
          <p:cNvGraphicFramePr/>
          <p:nvPr/>
        </p:nvGraphicFramePr>
        <p:xfrm>
          <a:off x="975530" y="1835817"/>
          <a:ext cx="10240925" cy="4289990"/>
        </p:xfrm>
        <a:graphic>
          <a:graphicData uri="http://schemas.openxmlformats.org/drawingml/2006/table">
            <a:tbl>
              <a:tblPr firstRow="1" bandRow="1">
                <a:noFill/>
                <a:tableStyleId>{64EE41E3-0AA9-48C0-9127-84F7BCB7B911}</a:tableStyleId>
              </a:tblPr>
              <a:tblGrid>
                <a:gridCol w="1313425">
                  <a:extLst>
                    <a:ext uri="{9D8B030D-6E8A-4147-A177-3AD203B41FA5}">
                      <a16:colId xmlns:a16="http://schemas.microsoft.com/office/drawing/2014/main" val="20000"/>
                    </a:ext>
                  </a:extLst>
                </a:gridCol>
                <a:gridCol w="1313425">
                  <a:extLst>
                    <a:ext uri="{9D8B030D-6E8A-4147-A177-3AD203B41FA5}">
                      <a16:colId xmlns:a16="http://schemas.microsoft.com/office/drawing/2014/main" val="20001"/>
                    </a:ext>
                  </a:extLst>
                </a:gridCol>
                <a:gridCol w="2626825">
                  <a:extLst>
                    <a:ext uri="{9D8B030D-6E8A-4147-A177-3AD203B41FA5}">
                      <a16:colId xmlns:a16="http://schemas.microsoft.com/office/drawing/2014/main" val="20002"/>
                    </a:ext>
                  </a:extLst>
                </a:gridCol>
                <a:gridCol w="4987250">
                  <a:extLst>
                    <a:ext uri="{9D8B030D-6E8A-4147-A177-3AD203B41FA5}">
                      <a16:colId xmlns:a16="http://schemas.microsoft.com/office/drawing/2014/main" val="20003"/>
                    </a:ext>
                  </a:extLst>
                </a:gridCol>
              </a:tblGrid>
              <a:tr h="688000">
                <a:tc gridSpan="2">
                  <a:txBody>
                    <a:bodyPr/>
                    <a:lstStyle/>
                    <a:p>
                      <a:pPr marL="0" marR="0" lvl="0" indent="0" algn="ctr" rtl="0">
                        <a:lnSpc>
                          <a:spcPct val="100000"/>
                        </a:lnSpc>
                        <a:spcBef>
                          <a:spcPts val="0"/>
                        </a:spcBef>
                        <a:spcAft>
                          <a:spcPts val="0"/>
                        </a:spcAft>
                        <a:buClr>
                          <a:schemeClr val="dk1"/>
                        </a:buClr>
                        <a:buSzPts val="1800"/>
                        <a:buFont typeface="Malgun Gothic"/>
                        <a:buNone/>
                      </a:pPr>
                      <a:r>
                        <a:rPr lang="en-US" sz="1800" b="1" u="none" strike="noStrike" cap="none">
                          <a:solidFill>
                            <a:schemeClr val="dk1"/>
                          </a:solidFill>
                          <a:latin typeface="Malgun Gothic"/>
                          <a:ea typeface="Malgun Gothic"/>
                          <a:cs typeface="Malgun Gothic"/>
                          <a:sym typeface="Malgun Gothic"/>
                        </a:rPr>
                        <a:t>Loosely Structured</a:t>
                      </a:r>
                      <a:endParaRPr sz="1800" b="1" u="none" strike="noStrike" cap="none">
                        <a:solidFill>
                          <a:schemeClr val="dk1"/>
                        </a:solidFill>
                        <a:latin typeface="Malgun Gothic"/>
                        <a:ea typeface="Malgun Gothic"/>
                        <a:cs typeface="Malgun Gothic"/>
                        <a:sym typeface="Malgun Gothic"/>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ko-KR"/>
                    </a:p>
                  </a:txBody>
                  <a:tcPr/>
                </a:tc>
                <a:tc>
                  <a:txBody>
                    <a:bodyPr/>
                    <a:lstStyle/>
                    <a:p>
                      <a:pPr marL="0" marR="0" lvl="0" indent="0" algn="ctr" rtl="0">
                        <a:lnSpc>
                          <a:spcPct val="100000"/>
                        </a:lnSpc>
                        <a:spcBef>
                          <a:spcPts val="0"/>
                        </a:spcBef>
                        <a:spcAft>
                          <a:spcPts val="0"/>
                        </a:spcAft>
                        <a:buClr>
                          <a:schemeClr val="dk1"/>
                        </a:buClr>
                        <a:buSzPts val="1600"/>
                        <a:buFont typeface="Arial"/>
                        <a:buNone/>
                      </a:pPr>
                      <a:r>
                        <a:rPr lang="en-US" sz="1600" b="1" u="none" strike="noStrike" cap="none">
                          <a:solidFill>
                            <a:schemeClr val="dk1"/>
                          </a:solidFill>
                          <a:latin typeface="Malgun Gothic"/>
                          <a:ea typeface="Malgun Gothic"/>
                          <a:cs typeface="Malgun Gothic"/>
                          <a:sym typeface="Malgun Gothic"/>
                        </a:rPr>
                        <a:t>Freenet</a:t>
                      </a:r>
                      <a:endParaRPr sz="1400" u="none" strike="noStrike" cap="none"/>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171450" marR="0" lvl="0" indent="-171450" algn="l" rtl="0">
                        <a:lnSpc>
                          <a:spcPct val="100000"/>
                        </a:lnSpc>
                        <a:spcBef>
                          <a:spcPts val="0"/>
                        </a:spcBef>
                        <a:spcAft>
                          <a:spcPts val="0"/>
                        </a:spcAft>
                        <a:buClr>
                          <a:schemeClr val="dk1"/>
                        </a:buClr>
                        <a:buSzPts val="1400"/>
                        <a:buFont typeface="Arial"/>
                        <a:buChar char="•"/>
                      </a:pPr>
                      <a:r>
                        <a:rPr lang="en-US" sz="1400" b="0" u="none" strike="noStrike" cap="none">
                          <a:solidFill>
                            <a:schemeClr val="dk1"/>
                          </a:solidFill>
                          <a:latin typeface="Malgun Gothic"/>
                          <a:ea typeface="Malgun Gothic"/>
                          <a:cs typeface="Malgun Gothic"/>
                          <a:sym typeface="Malgun Gothic"/>
                        </a:rPr>
                        <a:t>Uses file and node identifier similarity to estimate a file location</a:t>
                      </a:r>
                      <a:endParaRPr sz="1400" u="none" strike="noStrike" cap="none"/>
                    </a:p>
                    <a:p>
                      <a:pPr marL="171450" marR="0" lvl="0" indent="-82550" algn="l" rtl="0">
                        <a:lnSpc>
                          <a:spcPct val="100000"/>
                        </a:lnSpc>
                        <a:spcBef>
                          <a:spcPts val="0"/>
                        </a:spcBef>
                        <a:spcAft>
                          <a:spcPts val="0"/>
                        </a:spcAft>
                        <a:buClr>
                          <a:schemeClr val="dk1"/>
                        </a:buClr>
                        <a:buSzPts val="1400"/>
                        <a:buFont typeface="Arial"/>
                        <a:buNone/>
                      </a:pPr>
                      <a:endParaRPr sz="1400" b="0" u="none" strike="noStrike" cap="none">
                        <a:solidFill>
                          <a:schemeClr val="dk1"/>
                        </a:solidFill>
                        <a:latin typeface="Malgun Gothic"/>
                        <a:ea typeface="Malgun Gothic"/>
                        <a:cs typeface="Malgun Gothic"/>
                        <a:sym typeface="Malgun Gothic"/>
                      </a:endParaRPr>
                    </a:p>
                    <a:p>
                      <a:pPr marL="171450" marR="0" lvl="0" indent="-171450" algn="l" rtl="0">
                        <a:lnSpc>
                          <a:spcPct val="100000"/>
                        </a:lnSpc>
                        <a:spcBef>
                          <a:spcPts val="0"/>
                        </a:spcBef>
                        <a:spcAft>
                          <a:spcPts val="0"/>
                        </a:spcAft>
                        <a:buClr>
                          <a:schemeClr val="dk1"/>
                        </a:buClr>
                        <a:buSzPts val="1400"/>
                        <a:buFont typeface="Arial"/>
                        <a:buChar char="•"/>
                      </a:pPr>
                      <a:r>
                        <a:rPr lang="en-US" sz="1400" b="0" u="none" strike="noStrike" cap="none">
                          <a:solidFill>
                            <a:schemeClr val="dk1"/>
                          </a:solidFill>
                          <a:latin typeface="Malgun Gothic"/>
                          <a:ea typeface="Malgun Gothic"/>
                          <a:cs typeface="Malgun Gothic"/>
                          <a:sym typeface="Malgun Gothic"/>
                        </a:rPr>
                        <a:t>Uses Chain mode propagation approach</a:t>
                      </a:r>
                      <a:endParaRPr sz="1400" u="none" strike="noStrike" cap="none"/>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958275">
                <a:tc rowSpan="3" gridSpan="2">
                  <a:txBody>
                    <a:bodyPr/>
                    <a:lstStyle/>
                    <a:p>
                      <a:pPr marL="0" marR="0" lvl="0" indent="0" algn="ctr" rtl="0">
                        <a:lnSpc>
                          <a:spcPct val="100000"/>
                        </a:lnSpc>
                        <a:spcBef>
                          <a:spcPts val="0"/>
                        </a:spcBef>
                        <a:spcAft>
                          <a:spcPts val="0"/>
                        </a:spcAft>
                        <a:buClr>
                          <a:schemeClr val="dk1"/>
                        </a:buClr>
                        <a:buSzPts val="1800"/>
                        <a:buFont typeface="Malgun Gothic"/>
                        <a:buNone/>
                      </a:pPr>
                      <a:r>
                        <a:rPr lang="en-US" sz="1800" b="1" u="none" strike="noStrike" cap="none">
                          <a:solidFill>
                            <a:schemeClr val="dk1"/>
                          </a:solidFill>
                          <a:latin typeface="Malgun Gothic"/>
                          <a:ea typeface="Malgun Gothic"/>
                          <a:cs typeface="Malgun Gothic"/>
                          <a:sym typeface="Malgun Gothic"/>
                        </a:rPr>
                        <a:t>Structured</a:t>
                      </a:r>
                      <a:endParaRPr sz="1400" u="none" strike="noStrike" cap="none"/>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rowSpan="3" hMerge="1">
                  <a:txBody>
                    <a:bodyPr/>
                    <a:lstStyle/>
                    <a:p>
                      <a:endParaRPr lang="ko-KR"/>
                    </a:p>
                  </a:txBody>
                  <a:tcPr/>
                </a:tc>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a:solidFill>
                            <a:schemeClr val="dk1"/>
                          </a:solidFill>
                          <a:latin typeface="Malgun Gothic"/>
                          <a:ea typeface="Malgun Gothic"/>
                          <a:cs typeface="Malgun Gothic"/>
                          <a:sym typeface="Malgun Gothic"/>
                        </a:rPr>
                        <a:t>Chord</a:t>
                      </a:r>
                      <a:endParaRPr sz="1600" b="1" u="none" strike="noStrike" cap="none">
                        <a:solidFill>
                          <a:schemeClr val="dk1"/>
                        </a:solidFill>
                        <a:latin typeface="Malgun Gothic"/>
                        <a:ea typeface="Malgun Gothic"/>
                        <a:cs typeface="Malgun Gothic"/>
                        <a:sym typeface="Malgun Gothic"/>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171450" marR="0" lvl="0" indent="-171450" algn="l" rtl="0">
                        <a:lnSpc>
                          <a:spcPct val="100000"/>
                        </a:lnSpc>
                        <a:spcBef>
                          <a:spcPts val="0"/>
                        </a:spcBef>
                        <a:spcAft>
                          <a:spcPts val="0"/>
                        </a:spcAft>
                        <a:buClr>
                          <a:schemeClr val="dk1"/>
                        </a:buClr>
                        <a:buSzPts val="1400"/>
                        <a:buFont typeface="Arial"/>
                        <a:buChar char="•"/>
                      </a:pPr>
                      <a:r>
                        <a:rPr lang="en-US" sz="1400" b="0" u="none" strike="noStrike" cap="none">
                          <a:solidFill>
                            <a:schemeClr val="dk1"/>
                          </a:solidFill>
                          <a:latin typeface="Malgun Gothic"/>
                          <a:ea typeface="Malgun Gothic"/>
                          <a:cs typeface="Malgun Gothic"/>
                          <a:sym typeface="Malgun Gothic"/>
                        </a:rPr>
                        <a:t>nodes maintain a distributed routing table in the form of all nodes are mapped &amp; associated finger table</a:t>
                      </a:r>
                      <a:endParaRPr sz="1400" u="none" strike="noStrike" cap="none"/>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780825">
                <a:tc gridSpan="2" vMerge="1">
                  <a:txBody>
                    <a:bodyPr/>
                    <a:lstStyle/>
                    <a:p>
                      <a:endParaRPr lang="ko-KR"/>
                    </a:p>
                  </a:txBody>
                  <a:tcPr/>
                </a:tc>
                <a:tc hMerge="1" vMerge="1">
                  <a:txBody>
                    <a:bodyPr/>
                    <a:lstStyle/>
                    <a:p>
                      <a:endParaRPr lang="ko-KR"/>
                    </a:p>
                  </a:txBody>
                  <a:tcPr/>
                </a:tc>
                <a:tc>
                  <a:txBody>
                    <a:bodyPr/>
                    <a:lstStyle/>
                    <a:p>
                      <a:pPr marL="0" marR="0" lvl="0" indent="0" algn="ctr" rtl="0">
                        <a:lnSpc>
                          <a:spcPct val="100000"/>
                        </a:lnSpc>
                        <a:spcBef>
                          <a:spcPts val="0"/>
                        </a:spcBef>
                        <a:spcAft>
                          <a:spcPts val="0"/>
                        </a:spcAft>
                        <a:buClr>
                          <a:schemeClr val="dk1"/>
                        </a:buClr>
                        <a:buSzPts val="1600"/>
                        <a:buFont typeface="Malgun Gothic"/>
                        <a:buNone/>
                      </a:pPr>
                      <a:r>
                        <a:rPr lang="en-US" sz="1600" b="1" u="none" strike="noStrike" cap="none">
                          <a:solidFill>
                            <a:schemeClr val="dk1"/>
                          </a:solidFill>
                          <a:latin typeface="Malgun Gothic"/>
                          <a:ea typeface="Malgun Gothic"/>
                          <a:cs typeface="Malgun Gothic"/>
                          <a:sym typeface="Malgun Gothic"/>
                        </a:rPr>
                        <a:t>CAN</a:t>
                      </a:r>
                      <a:endParaRPr sz="1400" u="none" strike="noStrike" cap="none"/>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171450" marR="0" lvl="0" indent="-171450" algn="l" rtl="0">
                        <a:lnSpc>
                          <a:spcPct val="100000"/>
                        </a:lnSpc>
                        <a:spcBef>
                          <a:spcPts val="0"/>
                        </a:spcBef>
                        <a:spcAft>
                          <a:spcPts val="0"/>
                        </a:spcAft>
                        <a:buClr>
                          <a:schemeClr val="dk1"/>
                        </a:buClr>
                        <a:buSzPts val="1400"/>
                        <a:buFont typeface="Arial"/>
                        <a:buChar char="•"/>
                      </a:pPr>
                      <a:r>
                        <a:rPr lang="en-US" sz="1400" b="0" u="none" strike="noStrike" cap="none">
                          <a:solidFill>
                            <a:schemeClr val="dk1"/>
                          </a:solidFill>
                          <a:latin typeface="Malgun Gothic"/>
                          <a:ea typeface="Malgun Gothic"/>
                          <a:cs typeface="Malgun Gothic"/>
                          <a:sym typeface="Malgun Gothic"/>
                        </a:rPr>
                        <a:t>Use n-dimensional Cartesian coordinate space to implement the distributed location and routing table</a:t>
                      </a:r>
                      <a:endParaRPr sz="1400" u="none" strike="noStrike" cap="none"/>
                    </a:p>
                    <a:p>
                      <a:pPr marL="171450" marR="0" lvl="0" indent="-82550" algn="l" rtl="0">
                        <a:lnSpc>
                          <a:spcPct val="100000"/>
                        </a:lnSpc>
                        <a:spcBef>
                          <a:spcPts val="0"/>
                        </a:spcBef>
                        <a:spcAft>
                          <a:spcPts val="0"/>
                        </a:spcAft>
                        <a:buClr>
                          <a:schemeClr val="dk1"/>
                        </a:buClr>
                        <a:buSzPts val="1400"/>
                        <a:buFont typeface="Arial"/>
                        <a:buNone/>
                      </a:pPr>
                      <a:endParaRPr sz="1400" b="0" u="none" strike="noStrike" cap="none">
                        <a:solidFill>
                          <a:schemeClr val="dk1"/>
                        </a:solidFill>
                        <a:latin typeface="Malgun Gothic"/>
                        <a:ea typeface="Malgun Gothic"/>
                        <a:cs typeface="Malgun Gothic"/>
                        <a:sym typeface="Malgun Gothic"/>
                      </a:endParaRPr>
                    </a:p>
                    <a:p>
                      <a:pPr marL="171450" marR="0" lvl="0" indent="-171450" algn="l" rtl="0">
                        <a:lnSpc>
                          <a:spcPct val="100000"/>
                        </a:lnSpc>
                        <a:spcBef>
                          <a:spcPts val="0"/>
                        </a:spcBef>
                        <a:spcAft>
                          <a:spcPts val="0"/>
                        </a:spcAft>
                        <a:buClr>
                          <a:schemeClr val="dk1"/>
                        </a:buClr>
                        <a:buSzPts val="1400"/>
                        <a:buFont typeface="Arial"/>
                        <a:buChar char="•"/>
                      </a:pPr>
                      <a:r>
                        <a:rPr lang="en-US" sz="1400" b="0" u="none" strike="noStrike" cap="none">
                          <a:solidFill>
                            <a:schemeClr val="dk1"/>
                          </a:solidFill>
                          <a:latin typeface="Malgun Gothic"/>
                          <a:ea typeface="Malgun Gothic"/>
                          <a:cs typeface="Malgun Gothic"/>
                          <a:sym typeface="Malgun Gothic"/>
                        </a:rPr>
                        <a:t>Each node is responsible for a zone in the coordinate space </a:t>
                      </a:r>
                      <a:endParaRPr sz="1400" u="none" strike="noStrike" cap="none"/>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1228575">
                <a:tc gridSpan="2" vMerge="1">
                  <a:txBody>
                    <a:bodyPr/>
                    <a:lstStyle/>
                    <a:p>
                      <a:endParaRPr lang="ko-KR"/>
                    </a:p>
                  </a:txBody>
                  <a:tcPr/>
                </a:tc>
                <a:tc hMerge="1" vMerge="1">
                  <a:txBody>
                    <a:bodyPr/>
                    <a:lstStyle/>
                    <a:p>
                      <a:endParaRPr lang="ko-KR"/>
                    </a:p>
                  </a:txBody>
                  <a:tcPr/>
                </a:tc>
                <a:tc>
                  <a:txBody>
                    <a:bodyPr/>
                    <a:lstStyle/>
                    <a:p>
                      <a:pPr marL="0" marR="0" lvl="0" indent="0" algn="ctr" rtl="0">
                        <a:lnSpc>
                          <a:spcPct val="100000"/>
                        </a:lnSpc>
                        <a:spcBef>
                          <a:spcPts val="0"/>
                        </a:spcBef>
                        <a:spcAft>
                          <a:spcPts val="0"/>
                        </a:spcAft>
                        <a:buClr>
                          <a:schemeClr val="dk1"/>
                        </a:buClr>
                        <a:buSzPts val="1600"/>
                        <a:buFont typeface="Malgun Gothic"/>
                        <a:buNone/>
                      </a:pPr>
                      <a:r>
                        <a:rPr lang="en-US" sz="1600" b="1" u="none" strike="noStrike" cap="none">
                          <a:solidFill>
                            <a:schemeClr val="dk1"/>
                          </a:solidFill>
                          <a:latin typeface="Malgun Gothic"/>
                          <a:ea typeface="Malgun Gothic"/>
                          <a:cs typeface="Malgun Gothic"/>
                          <a:sym typeface="Malgun Gothic"/>
                        </a:rPr>
                        <a:t>Tapestry</a:t>
                      </a:r>
                      <a:endParaRPr sz="1600" b="1" u="none" strike="noStrike" cap="none">
                        <a:solidFill>
                          <a:schemeClr val="dk1"/>
                        </a:solidFill>
                        <a:latin typeface="Malgun Gothic"/>
                        <a:ea typeface="Malgun Gothic"/>
                        <a:cs typeface="Malgun Gothic"/>
                        <a:sym typeface="Malgun Gothic"/>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171450" marR="0" lvl="0" indent="-171450" algn="l" rtl="0">
                        <a:lnSpc>
                          <a:spcPct val="100000"/>
                        </a:lnSpc>
                        <a:spcBef>
                          <a:spcPts val="0"/>
                        </a:spcBef>
                        <a:spcAft>
                          <a:spcPts val="0"/>
                        </a:spcAft>
                        <a:buClr>
                          <a:schemeClr val="dk1"/>
                        </a:buClr>
                        <a:buSzPts val="1400"/>
                        <a:buFont typeface="Arial"/>
                        <a:buChar char="•"/>
                      </a:pPr>
                      <a:r>
                        <a:rPr lang="en-US" sz="1400" b="0" u="none" strike="noStrike" cap="none">
                          <a:solidFill>
                            <a:schemeClr val="dk1"/>
                          </a:solidFill>
                          <a:latin typeface="Malgun Gothic"/>
                          <a:ea typeface="Malgun Gothic"/>
                          <a:cs typeface="Malgun Gothic"/>
                          <a:sym typeface="Malgun Gothic"/>
                        </a:rPr>
                        <a:t>Based on the plaxton mesh data structure</a:t>
                      </a:r>
                      <a:endParaRPr sz="1400" u="none" strike="noStrike" cap="none"/>
                    </a:p>
                    <a:p>
                      <a:pPr marL="171450" marR="0" lvl="0" indent="-82550" algn="l" rtl="0">
                        <a:lnSpc>
                          <a:spcPct val="100000"/>
                        </a:lnSpc>
                        <a:spcBef>
                          <a:spcPts val="0"/>
                        </a:spcBef>
                        <a:spcAft>
                          <a:spcPts val="0"/>
                        </a:spcAft>
                        <a:buClr>
                          <a:schemeClr val="dk1"/>
                        </a:buClr>
                        <a:buSzPts val="1400"/>
                        <a:buFont typeface="Arial"/>
                        <a:buNone/>
                      </a:pPr>
                      <a:endParaRPr sz="1400" b="0" u="none" strike="noStrike" cap="none">
                        <a:solidFill>
                          <a:schemeClr val="dk1"/>
                        </a:solidFill>
                        <a:latin typeface="Malgun Gothic"/>
                        <a:ea typeface="Malgun Gothic"/>
                        <a:cs typeface="Malgun Gothic"/>
                        <a:sym typeface="Malgun Gothic"/>
                      </a:endParaRPr>
                    </a:p>
                    <a:p>
                      <a:pPr marL="171450" marR="0" lvl="0" indent="-171450" algn="l" rtl="0">
                        <a:lnSpc>
                          <a:spcPct val="100000"/>
                        </a:lnSpc>
                        <a:spcBef>
                          <a:spcPts val="0"/>
                        </a:spcBef>
                        <a:spcAft>
                          <a:spcPts val="0"/>
                        </a:spcAft>
                        <a:buClr>
                          <a:schemeClr val="dk1"/>
                        </a:buClr>
                        <a:buSzPts val="1400"/>
                        <a:buFont typeface="Arial"/>
                        <a:buChar char="•"/>
                      </a:pPr>
                      <a:r>
                        <a:rPr lang="en-US" sz="1400" b="0" u="none" strike="noStrike" cap="none">
                          <a:solidFill>
                            <a:schemeClr val="dk1"/>
                          </a:solidFill>
                          <a:latin typeface="Malgun Gothic"/>
                          <a:ea typeface="Malgun Gothic"/>
                          <a:cs typeface="Malgun Gothic"/>
                          <a:sym typeface="Malgun Gothic"/>
                        </a:rPr>
                        <a:t>Maintains pointers to nodes in the network whose IDs match the elements of a tree-like structure of ID prefixes up to a digit position</a:t>
                      </a:r>
                      <a:endParaRPr sz="1400" b="0" u="none" strike="noStrike" cap="none">
                        <a:solidFill>
                          <a:schemeClr val="dk1"/>
                        </a:solidFill>
                        <a:latin typeface="Malgun Gothic"/>
                        <a:ea typeface="Malgun Gothic"/>
                        <a:cs typeface="Malgun Gothic"/>
                        <a:sym typeface="Malgun Gothic"/>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bl>
          </a:graphicData>
        </a:graphic>
      </p:graphicFrame>
      <p:sp>
        <p:nvSpPr>
          <p:cNvPr id="2" name="슬라이드 번호 개체 틀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14"/>
          <p:cNvSpPr txBox="1">
            <a:spLocks noGrp="1"/>
          </p:cNvSpPr>
          <p:nvPr>
            <p:ph type="body" idx="1"/>
          </p:nvPr>
        </p:nvSpPr>
        <p:spPr>
          <a:xfrm>
            <a:off x="355001" y="763037"/>
            <a:ext cx="11553713" cy="5702904"/>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solidFill>
                <a:srgbClr val="C00000"/>
              </a:solidFill>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a:p>
            <a:pPr marL="0" lvl="0" indent="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p:txBody>
      </p:sp>
      <p:sp>
        <p:nvSpPr>
          <p:cNvPr id="283" name="Google Shape;283;p14"/>
          <p:cNvSpPr txBox="1"/>
          <p:nvPr/>
        </p:nvSpPr>
        <p:spPr>
          <a:xfrm>
            <a:off x="609672" y="501427"/>
            <a:ext cx="9868276" cy="52322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Peer-to-Peer Distributed Object Location and Routin</a:t>
            </a:r>
            <a:r>
              <a:rPr lang="en-US" sz="2800" b="1" i="0" u="none" strike="noStrike" cap="none">
                <a:solidFill>
                  <a:schemeClr val="lt1"/>
                </a:solidFill>
                <a:latin typeface="Malgun Gothic"/>
                <a:ea typeface="Malgun Gothic"/>
                <a:cs typeface="Malgun Gothic"/>
                <a:sym typeface="Malgun Gothic"/>
              </a:rPr>
              <a:t>g</a:t>
            </a:r>
            <a:endParaRPr sz="2800" b="1" i="0" u="none" strike="noStrike" cap="none">
              <a:solidFill>
                <a:schemeClr val="lt1"/>
              </a:solidFill>
              <a:latin typeface="Malgun Gothic"/>
              <a:ea typeface="Malgun Gothic"/>
              <a:cs typeface="Malgun Gothic"/>
              <a:sym typeface="Malgun Gothic"/>
            </a:endParaRPr>
          </a:p>
        </p:txBody>
      </p:sp>
      <p:sp>
        <p:nvSpPr>
          <p:cNvPr id="284" name="Google Shape;284;p14"/>
          <p:cNvSpPr txBox="1"/>
          <p:nvPr/>
        </p:nvSpPr>
        <p:spPr>
          <a:xfrm>
            <a:off x="849898" y="1086200"/>
            <a:ext cx="5972400" cy="708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Malgun Gothic"/>
                <a:ea typeface="Malgun Gothic"/>
                <a:cs typeface="Malgun Gothic"/>
                <a:sym typeface="Malgun Gothic"/>
              </a:rPr>
              <a:t>Loosely Structured Architectures Example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Malgun Gothic"/>
                <a:ea typeface="Malgun Gothic"/>
                <a:cs typeface="Malgun Gothic"/>
                <a:sym typeface="Malgun Gothic"/>
              </a:rPr>
              <a:t>: Freenet</a:t>
            </a:r>
            <a:endParaRPr sz="2000" b="1" i="0" u="none" strike="noStrike" cap="none">
              <a:solidFill>
                <a:schemeClr val="dk1"/>
              </a:solidFill>
              <a:latin typeface="Malgun Gothic"/>
              <a:ea typeface="Malgun Gothic"/>
              <a:cs typeface="Malgun Gothic"/>
              <a:sym typeface="Malgun Gothic"/>
            </a:endParaRPr>
          </a:p>
        </p:txBody>
      </p:sp>
      <p:graphicFrame>
        <p:nvGraphicFramePr>
          <p:cNvPr id="285" name="Google Shape;285;p14"/>
          <p:cNvGraphicFramePr/>
          <p:nvPr/>
        </p:nvGraphicFramePr>
        <p:xfrm>
          <a:off x="849906" y="1794088"/>
          <a:ext cx="10234475" cy="4297690"/>
        </p:xfrm>
        <a:graphic>
          <a:graphicData uri="http://schemas.openxmlformats.org/drawingml/2006/table">
            <a:tbl>
              <a:tblPr firstRow="1" bandRow="1">
                <a:noFill/>
                <a:tableStyleId>{64EE41E3-0AA9-48C0-9127-84F7BCB7B911}</a:tableStyleId>
              </a:tblPr>
              <a:tblGrid>
                <a:gridCol w="10234475">
                  <a:extLst>
                    <a:ext uri="{9D8B030D-6E8A-4147-A177-3AD203B41FA5}">
                      <a16:colId xmlns:a16="http://schemas.microsoft.com/office/drawing/2014/main" val="20000"/>
                    </a:ext>
                  </a:extLst>
                </a:gridCol>
              </a:tblGrid>
              <a:tr h="2421550">
                <a:tc>
                  <a:txBody>
                    <a:bodyPr/>
                    <a:lstStyle/>
                    <a:p>
                      <a:pPr marL="0" marR="0" lvl="0" indent="0" algn="l" rtl="0">
                        <a:lnSpc>
                          <a:spcPct val="100000"/>
                        </a:lnSpc>
                        <a:spcBef>
                          <a:spcPts val="0"/>
                        </a:spcBef>
                        <a:spcAft>
                          <a:spcPts val="0"/>
                        </a:spcAft>
                        <a:buClr>
                          <a:schemeClr val="accent1"/>
                        </a:buClr>
                        <a:buSzPts val="1800"/>
                        <a:buFont typeface="Arial"/>
                        <a:buNone/>
                      </a:pPr>
                      <a:endParaRPr sz="1400" u="none" strike="noStrike" cap="none"/>
                    </a:p>
                    <a:p>
                      <a:pPr marL="285750" marR="0" lvl="0" indent="-285750" algn="l" rtl="0">
                        <a:lnSpc>
                          <a:spcPct val="150000"/>
                        </a:lnSpc>
                        <a:spcBef>
                          <a:spcPts val="0"/>
                        </a:spcBef>
                        <a:spcAft>
                          <a:spcPts val="0"/>
                        </a:spcAft>
                        <a:buClr>
                          <a:schemeClr val="dk1"/>
                        </a:buClr>
                        <a:buSzPts val="1600"/>
                        <a:buFont typeface="Arial"/>
                        <a:buChar char="•"/>
                      </a:pPr>
                      <a:r>
                        <a:rPr lang="en-US" sz="1600" b="0" u="none" strike="noStrike" cap="none">
                          <a:solidFill>
                            <a:schemeClr val="dk1"/>
                          </a:solidFill>
                        </a:rPr>
                        <a:t>Purely decentralized loosely-structured content distribution system </a:t>
                      </a:r>
                      <a:endParaRPr sz="1600" b="0" u="none" strike="noStrike" cap="none">
                        <a:solidFill>
                          <a:schemeClr val="dk1"/>
                        </a:solidFill>
                      </a:endParaRPr>
                    </a:p>
                    <a:p>
                      <a:pPr marL="285750" marR="0" lvl="0" indent="-285750" algn="l" rtl="0">
                        <a:lnSpc>
                          <a:spcPct val="150000"/>
                        </a:lnSpc>
                        <a:spcBef>
                          <a:spcPts val="0"/>
                        </a:spcBef>
                        <a:spcAft>
                          <a:spcPts val="0"/>
                        </a:spcAft>
                        <a:buClr>
                          <a:schemeClr val="dk1"/>
                        </a:buClr>
                        <a:buSzPts val="1600"/>
                        <a:buFont typeface="Arial"/>
                        <a:buChar char="•"/>
                      </a:pPr>
                      <a:r>
                        <a:rPr lang="en-US" sz="1600" b="0" u="none" strike="noStrike" cap="none">
                          <a:solidFill>
                            <a:schemeClr val="dk1"/>
                          </a:solidFill>
                        </a:rPr>
                        <a:t>Self-organizing peer-to-peer</a:t>
                      </a:r>
                      <a:endParaRPr sz="1600" b="0" u="none" strike="noStrike" cap="none">
                        <a:solidFill>
                          <a:schemeClr val="dk1"/>
                        </a:solidFill>
                      </a:endParaRPr>
                    </a:p>
                    <a:p>
                      <a:pPr marL="285750" marR="0" lvl="0" indent="-285750" algn="l" rtl="0">
                        <a:lnSpc>
                          <a:spcPct val="150000"/>
                        </a:lnSpc>
                        <a:spcBef>
                          <a:spcPts val="0"/>
                        </a:spcBef>
                        <a:spcAft>
                          <a:spcPts val="0"/>
                        </a:spcAft>
                        <a:buClr>
                          <a:schemeClr val="dk1"/>
                        </a:buClr>
                        <a:buSzPts val="1600"/>
                        <a:buFont typeface="Arial"/>
                        <a:buChar char="•"/>
                      </a:pPr>
                      <a:r>
                        <a:rPr lang="en-US" sz="1600" b="0" u="none" strike="noStrike" cap="none">
                          <a:solidFill>
                            <a:schemeClr val="dk1"/>
                          </a:solidFill>
                        </a:rPr>
                        <a:t>pooling unused disk space in peer computer to create a collaborative virtual file system</a:t>
                      </a:r>
                      <a:endParaRPr sz="1600" b="0" u="none" strike="noStrike" cap="none">
                        <a:solidFill>
                          <a:schemeClr val="dk1"/>
                        </a:solidFill>
                      </a:endParaRPr>
                    </a:p>
                    <a:p>
                      <a:pPr marL="285750" marR="0" lvl="0" indent="-285750" algn="l" rtl="0">
                        <a:lnSpc>
                          <a:spcPct val="150000"/>
                        </a:lnSpc>
                        <a:spcBef>
                          <a:spcPts val="0"/>
                        </a:spcBef>
                        <a:spcAft>
                          <a:spcPts val="0"/>
                        </a:spcAft>
                        <a:buClr>
                          <a:schemeClr val="dk1"/>
                        </a:buClr>
                        <a:buSzPts val="1600"/>
                        <a:buFont typeface="Arial"/>
                        <a:buChar char="•"/>
                      </a:pPr>
                      <a:r>
                        <a:rPr lang="en-US" sz="1600" b="0" u="none" strike="noStrike" cap="none">
                          <a:solidFill>
                            <a:schemeClr val="dk1"/>
                          </a:solidFill>
                        </a:rPr>
                        <a:t>Each freenet node maintains its own local data store</a:t>
                      </a:r>
                      <a:endParaRPr sz="1400" u="none" strike="noStrike" cap="none"/>
                    </a:p>
                    <a:p>
                      <a:pPr marL="285750" marR="0" lvl="0" indent="-285750" algn="l" rtl="0">
                        <a:lnSpc>
                          <a:spcPct val="150000"/>
                        </a:lnSpc>
                        <a:spcBef>
                          <a:spcPts val="0"/>
                        </a:spcBef>
                        <a:spcAft>
                          <a:spcPts val="0"/>
                        </a:spcAft>
                        <a:buClr>
                          <a:schemeClr val="dk1"/>
                        </a:buClr>
                        <a:buSzPts val="1600"/>
                        <a:buFont typeface="Arial"/>
                        <a:buChar char="•"/>
                      </a:pPr>
                      <a:r>
                        <a:rPr lang="en-US" sz="1600" b="0" u="none" strike="noStrike" cap="none">
                          <a:solidFill>
                            <a:schemeClr val="dk1"/>
                          </a:solidFill>
                        </a:rPr>
                        <a:t>use </a:t>
                      </a:r>
                      <a:r>
                        <a:rPr lang="en-US" sz="1600" u="none" strike="noStrike" cap="none">
                          <a:solidFill>
                            <a:schemeClr val="dk1"/>
                          </a:solidFill>
                        </a:rPr>
                        <a:t>4 messages</a:t>
                      </a:r>
                      <a:endParaRPr sz="1600" b="0" u="none" strike="noStrike" cap="none">
                        <a:solidFill>
                          <a:schemeClr val="dk1"/>
                        </a:solidFill>
                      </a:endParaRPr>
                    </a:p>
                    <a:p>
                      <a:pPr marL="0" marR="0" lvl="0" indent="0" algn="l" rtl="0">
                        <a:lnSpc>
                          <a:spcPct val="150000"/>
                        </a:lnSpc>
                        <a:spcBef>
                          <a:spcPts val="0"/>
                        </a:spcBef>
                        <a:spcAft>
                          <a:spcPts val="0"/>
                        </a:spcAft>
                        <a:buClr>
                          <a:srgbClr val="000000"/>
                        </a:buClr>
                        <a:buSzPts val="1600"/>
                        <a:buFont typeface="Arial"/>
                        <a:buNone/>
                      </a:pPr>
                      <a:r>
                        <a:rPr lang="en-US" sz="1600" b="0" u="none" strike="noStrike" cap="none">
                          <a:solidFill>
                            <a:schemeClr val="dk1"/>
                          </a:solidFill>
                        </a:rPr>
                        <a:t>     </a:t>
                      </a:r>
                      <a:r>
                        <a:rPr lang="en-US" sz="1600" u="none" strike="noStrike" cap="none">
                          <a:solidFill>
                            <a:schemeClr val="dk1"/>
                          </a:solidFill>
                        </a:rPr>
                        <a:t>Data insert:  </a:t>
                      </a:r>
                      <a:r>
                        <a:rPr lang="en-US" sz="1600" b="0" u="none" strike="noStrike" cap="none">
                          <a:solidFill>
                            <a:schemeClr val="dk1"/>
                          </a:solidFill>
                        </a:rPr>
                        <a:t>A node inserts new data in the network. A key and the actual data are included</a:t>
                      </a:r>
                      <a:endParaRPr sz="1600" b="0" u="none" strike="noStrike" cap="none">
                        <a:solidFill>
                          <a:schemeClr val="dk1"/>
                        </a:solidFill>
                      </a:endParaRPr>
                    </a:p>
                    <a:p>
                      <a:pPr marL="0" marR="0" lvl="0" indent="0" algn="l" rtl="0">
                        <a:lnSpc>
                          <a:spcPct val="150000"/>
                        </a:lnSpc>
                        <a:spcBef>
                          <a:spcPts val="0"/>
                        </a:spcBef>
                        <a:spcAft>
                          <a:spcPts val="0"/>
                        </a:spcAft>
                        <a:buClr>
                          <a:srgbClr val="000000"/>
                        </a:buClr>
                        <a:buSzPts val="1600"/>
                        <a:buFont typeface="Arial"/>
                        <a:buNone/>
                      </a:pPr>
                      <a:r>
                        <a:rPr lang="en-US" sz="1600" u="none" strike="noStrike" cap="none">
                          <a:solidFill>
                            <a:schemeClr val="dk1"/>
                          </a:solidFill>
                        </a:rPr>
                        <a:t>     Data request: </a:t>
                      </a:r>
                      <a:r>
                        <a:rPr lang="en-US" sz="1600" b="0" u="none" strike="noStrike" cap="none">
                          <a:solidFill>
                            <a:schemeClr val="dk1"/>
                          </a:solidFill>
                        </a:rPr>
                        <a:t>A request for a certain file. The key of the file requested is also included</a:t>
                      </a:r>
                      <a:endParaRPr sz="1600" b="0" u="none" strike="noStrike" cap="none">
                        <a:solidFill>
                          <a:schemeClr val="dk1"/>
                        </a:solidFill>
                      </a:endParaRPr>
                    </a:p>
                    <a:p>
                      <a:pPr marL="0" marR="0" lvl="0" indent="0" algn="l" rtl="0">
                        <a:lnSpc>
                          <a:spcPct val="150000"/>
                        </a:lnSpc>
                        <a:spcBef>
                          <a:spcPts val="0"/>
                        </a:spcBef>
                        <a:spcAft>
                          <a:spcPts val="0"/>
                        </a:spcAft>
                        <a:buClr>
                          <a:srgbClr val="000000"/>
                        </a:buClr>
                        <a:buSzPts val="1600"/>
                        <a:buFont typeface="Arial"/>
                        <a:buNone/>
                      </a:pPr>
                      <a:r>
                        <a:rPr lang="en-US" sz="1600" u="none" strike="noStrike" cap="none">
                          <a:solidFill>
                            <a:schemeClr val="dk1"/>
                          </a:solidFill>
                        </a:rPr>
                        <a:t>     Data reply: </a:t>
                      </a:r>
                      <a:r>
                        <a:rPr lang="en-US" sz="1600" b="0" u="none" strike="noStrike" cap="none">
                          <a:solidFill>
                            <a:schemeClr val="dk1"/>
                          </a:solidFill>
                        </a:rPr>
                        <a:t>A reply initiated when the requested file is located. The actual file is also included in the   </a:t>
                      </a:r>
                      <a:endParaRPr sz="1600" b="0" u="none" strike="noStrike" cap="none">
                        <a:solidFill>
                          <a:schemeClr val="dk1"/>
                        </a:solidFill>
                      </a:endParaRPr>
                    </a:p>
                    <a:p>
                      <a:pPr marL="0" marR="0" lvl="0" indent="0" algn="l" rtl="0">
                        <a:lnSpc>
                          <a:spcPct val="150000"/>
                        </a:lnSpc>
                        <a:spcBef>
                          <a:spcPts val="0"/>
                        </a:spcBef>
                        <a:spcAft>
                          <a:spcPts val="0"/>
                        </a:spcAft>
                        <a:buClr>
                          <a:srgbClr val="000000"/>
                        </a:buClr>
                        <a:buSzPts val="1600"/>
                        <a:buFont typeface="Arial"/>
                        <a:buNone/>
                      </a:pPr>
                      <a:r>
                        <a:rPr lang="en-US" sz="1600" b="0" u="none" strike="noStrike" cap="none">
                          <a:solidFill>
                            <a:schemeClr val="dk1"/>
                          </a:solidFill>
                        </a:rPr>
                        <a:t>                         reply message</a:t>
                      </a:r>
                      <a:endParaRPr sz="1600" b="0" u="none" strike="noStrike" cap="none">
                        <a:solidFill>
                          <a:schemeClr val="dk1"/>
                        </a:solidFill>
                      </a:endParaRPr>
                    </a:p>
                    <a:p>
                      <a:pPr marL="0" marR="0" lvl="0" indent="0" algn="l" rtl="0">
                        <a:lnSpc>
                          <a:spcPct val="150000"/>
                        </a:lnSpc>
                        <a:spcBef>
                          <a:spcPts val="0"/>
                        </a:spcBef>
                        <a:spcAft>
                          <a:spcPts val="0"/>
                        </a:spcAft>
                        <a:buClr>
                          <a:srgbClr val="000000"/>
                        </a:buClr>
                        <a:buSzPts val="1600"/>
                        <a:buFont typeface="Arial"/>
                        <a:buNone/>
                      </a:pPr>
                      <a:r>
                        <a:rPr lang="en-US" sz="1600" u="none" strike="noStrike" cap="none">
                          <a:solidFill>
                            <a:schemeClr val="dk1"/>
                          </a:solidFill>
                        </a:rPr>
                        <a:t>     Data failed: </a:t>
                      </a:r>
                      <a:r>
                        <a:rPr lang="en-US" sz="1600" b="0" u="none" strike="noStrike" cap="none">
                          <a:solidFill>
                            <a:schemeClr val="dk1"/>
                          </a:solidFill>
                        </a:rPr>
                        <a:t>A failure to locate a file. The location of the failure and the reason are also included</a:t>
                      </a:r>
                      <a:endParaRPr sz="1600" b="0" u="none" strike="noStrike" cap="none">
                        <a:solidFill>
                          <a:schemeClr val="dk1"/>
                        </a:solidFill>
                      </a:endParaRPr>
                    </a:p>
                    <a:p>
                      <a:pPr marL="0" marR="0" lvl="0" indent="0" algn="l" rtl="0">
                        <a:lnSpc>
                          <a:spcPct val="100000"/>
                        </a:lnSpc>
                        <a:spcBef>
                          <a:spcPts val="0"/>
                        </a:spcBef>
                        <a:spcAft>
                          <a:spcPts val="0"/>
                        </a:spcAft>
                        <a:buClr>
                          <a:schemeClr val="dk1"/>
                        </a:buClr>
                        <a:buSzPts val="1100"/>
                        <a:buFont typeface="Arial"/>
                        <a:buNone/>
                      </a:pPr>
                      <a:endParaRPr sz="1100" b="1" u="none" strike="noStrike" cap="none">
                        <a:solidFill>
                          <a:schemeClr val="dk1"/>
                        </a:solidFill>
                        <a:latin typeface="Malgun Gothic"/>
                        <a:ea typeface="Malgun Gothic"/>
                        <a:cs typeface="Malgun Gothic"/>
                        <a:sym typeface="Malgun Gothic"/>
                      </a:endParaRPr>
                    </a:p>
                    <a:p>
                      <a:pPr marL="0" marR="0" lvl="0" indent="0" algn="l" rtl="0">
                        <a:lnSpc>
                          <a:spcPct val="100000"/>
                        </a:lnSpc>
                        <a:spcBef>
                          <a:spcPts val="0"/>
                        </a:spcBef>
                        <a:spcAft>
                          <a:spcPts val="0"/>
                        </a:spcAft>
                        <a:buClr>
                          <a:schemeClr val="dk1"/>
                        </a:buClr>
                        <a:buSzPts val="1100"/>
                        <a:buFont typeface="Arial"/>
                        <a:buNone/>
                      </a:pPr>
                      <a:endParaRPr sz="1100" b="1" u="none" strike="noStrike" cap="none">
                        <a:solidFill>
                          <a:schemeClr val="dk1"/>
                        </a:solidFill>
                        <a:latin typeface="Malgun Gothic"/>
                        <a:ea typeface="Malgun Gothic"/>
                        <a:cs typeface="Malgun Gothic"/>
                        <a:sym typeface="Malgun Gothic"/>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bl>
          </a:graphicData>
        </a:graphic>
      </p:graphicFrame>
      <p:sp>
        <p:nvSpPr>
          <p:cNvPr id="2" name="슬라이드 번호 개체 틀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17"/>
          <p:cNvSpPr txBox="1">
            <a:spLocks noGrp="1"/>
          </p:cNvSpPr>
          <p:nvPr>
            <p:ph type="body" idx="1"/>
          </p:nvPr>
        </p:nvSpPr>
        <p:spPr>
          <a:xfrm>
            <a:off x="355001" y="763037"/>
            <a:ext cx="11553713" cy="5702904"/>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solidFill>
                <a:srgbClr val="C00000"/>
              </a:solidFill>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a:p>
            <a:pPr marL="0" lvl="0" indent="0" algn="l" rtl="0">
              <a:lnSpc>
                <a:spcPct val="90000"/>
              </a:lnSpc>
              <a:spcBef>
                <a:spcPts val="1000"/>
              </a:spcBef>
              <a:spcAft>
                <a:spcPts val="0"/>
              </a:spcAft>
              <a:buClr>
                <a:schemeClr val="dk1"/>
              </a:buClr>
              <a:buSzPts val="2000"/>
              <a:buNone/>
            </a:pPr>
            <a:endParaRPr sz="2000"/>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p:txBody>
      </p:sp>
      <p:sp>
        <p:nvSpPr>
          <p:cNvPr id="292" name="Google Shape;292;p17"/>
          <p:cNvSpPr txBox="1"/>
          <p:nvPr/>
        </p:nvSpPr>
        <p:spPr>
          <a:xfrm>
            <a:off x="609672" y="501427"/>
            <a:ext cx="9868276"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Peer-to-Peer Distributed Object Location and Routing</a:t>
            </a:r>
            <a:endParaRPr sz="2800" b="1" i="0" u="none" strike="noStrike" cap="none">
              <a:solidFill>
                <a:srgbClr val="000000"/>
              </a:solidFill>
              <a:latin typeface="Malgun Gothic"/>
              <a:ea typeface="Malgun Gothic"/>
              <a:cs typeface="Malgun Gothic"/>
              <a:sym typeface="Malgun Gothic"/>
            </a:endParaRPr>
          </a:p>
        </p:txBody>
      </p:sp>
      <p:sp>
        <p:nvSpPr>
          <p:cNvPr id="293" name="Google Shape;293;p17"/>
          <p:cNvSpPr txBox="1"/>
          <p:nvPr/>
        </p:nvSpPr>
        <p:spPr>
          <a:xfrm>
            <a:off x="849899" y="1086200"/>
            <a:ext cx="4458900" cy="708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Malgun Gothic"/>
                <a:ea typeface="Malgun Gothic"/>
                <a:cs typeface="Malgun Gothic"/>
                <a:sym typeface="Malgun Gothic"/>
              </a:rPr>
              <a:t>Structured Architectures Examples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Malgun Gothic"/>
                <a:ea typeface="Malgun Gothic"/>
                <a:cs typeface="Malgun Gothic"/>
                <a:sym typeface="Malgun Gothic"/>
              </a:rPr>
              <a:t>: Chord</a:t>
            </a:r>
            <a:endParaRPr sz="2000" b="1" i="0" u="none" strike="noStrike" cap="none">
              <a:solidFill>
                <a:schemeClr val="dk1"/>
              </a:solidFill>
              <a:latin typeface="Malgun Gothic"/>
              <a:ea typeface="Malgun Gothic"/>
              <a:cs typeface="Malgun Gothic"/>
              <a:sym typeface="Malgun Gothic"/>
            </a:endParaRPr>
          </a:p>
        </p:txBody>
      </p:sp>
      <p:pic>
        <p:nvPicPr>
          <p:cNvPr id="294" name="Google Shape;294;p17"/>
          <p:cNvPicPr preferRelativeResize="0"/>
          <p:nvPr/>
        </p:nvPicPr>
        <p:blipFill rotWithShape="1">
          <a:blip r:embed="rId3">
            <a:alphaModFix/>
          </a:blip>
          <a:srcRect/>
          <a:stretch/>
        </p:blipFill>
        <p:spPr>
          <a:xfrm>
            <a:off x="849907" y="2053294"/>
            <a:ext cx="3964134" cy="3384000"/>
          </a:xfrm>
          <a:prstGeom prst="rect">
            <a:avLst/>
          </a:prstGeom>
          <a:noFill/>
          <a:ln>
            <a:noFill/>
          </a:ln>
        </p:spPr>
      </p:pic>
      <p:graphicFrame>
        <p:nvGraphicFramePr>
          <p:cNvPr id="295" name="Google Shape;295;p17"/>
          <p:cNvGraphicFramePr/>
          <p:nvPr/>
        </p:nvGraphicFramePr>
        <p:xfrm>
          <a:off x="5308947" y="2090728"/>
          <a:ext cx="5901575" cy="3718570"/>
        </p:xfrm>
        <a:graphic>
          <a:graphicData uri="http://schemas.openxmlformats.org/drawingml/2006/table">
            <a:tbl>
              <a:tblPr firstRow="1" bandRow="1">
                <a:noFill/>
                <a:tableStyleId>{64EE41E3-0AA9-48C0-9127-84F7BCB7B911}</a:tableStyleId>
              </a:tblPr>
              <a:tblGrid>
                <a:gridCol w="5901575">
                  <a:extLst>
                    <a:ext uri="{9D8B030D-6E8A-4147-A177-3AD203B41FA5}">
                      <a16:colId xmlns:a16="http://schemas.microsoft.com/office/drawing/2014/main" val="20000"/>
                    </a:ext>
                  </a:extLst>
                </a:gridCol>
              </a:tblGrid>
              <a:tr h="3346600">
                <a:tc>
                  <a:txBody>
                    <a:bodyPr/>
                    <a:lstStyle/>
                    <a:p>
                      <a:pPr marL="285750" marR="0" lvl="0" indent="-285750" algn="l" rtl="0">
                        <a:lnSpc>
                          <a:spcPct val="100000"/>
                        </a:lnSpc>
                        <a:spcBef>
                          <a:spcPts val="0"/>
                        </a:spcBef>
                        <a:spcAft>
                          <a:spcPts val="0"/>
                        </a:spcAft>
                        <a:buClr>
                          <a:schemeClr val="dk1"/>
                        </a:buClr>
                        <a:buSzPts val="1400"/>
                        <a:buFont typeface="Arial"/>
                        <a:buChar char="•"/>
                      </a:pPr>
                      <a:r>
                        <a:rPr lang="en-US" sz="1400" b="0" u="none" strike="noStrike" cap="none">
                          <a:solidFill>
                            <a:schemeClr val="dk1"/>
                          </a:solidFill>
                          <a:latin typeface="Malgun Gothic"/>
                          <a:ea typeface="Malgun Gothic"/>
                          <a:cs typeface="Malgun Gothic"/>
                          <a:sym typeface="Malgun Gothic"/>
                        </a:rPr>
                        <a:t>Performs a mapping of file identifiers onto node identifier</a:t>
                      </a:r>
                      <a:endParaRPr sz="1400" u="none" strike="noStrike" cap="none"/>
                    </a:p>
                    <a:p>
                      <a:pPr marL="285750" marR="0" lvl="0" indent="-196850" algn="l" rtl="0">
                        <a:lnSpc>
                          <a:spcPct val="100000"/>
                        </a:lnSpc>
                        <a:spcBef>
                          <a:spcPts val="0"/>
                        </a:spcBef>
                        <a:spcAft>
                          <a:spcPts val="0"/>
                        </a:spcAft>
                        <a:buClr>
                          <a:schemeClr val="dk1"/>
                        </a:buClr>
                        <a:buSzPts val="1400"/>
                        <a:buFont typeface="Arial"/>
                        <a:buNone/>
                      </a:pPr>
                      <a:endParaRPr sz="1400" b="0" u="none" strike="noStrike" cap="none">
                        <a:solidFill>
                          <a:schemeClr val="dk1"/>
                        </a:solidFill>
                        <a:latin typeface="Malgun Gothic"/>
                        <a:ea typeface="Malgun Gothic"/>
                        <a:cs typeface="Malgun Gothic"/>
                        <a:sym typeface="Malgun Gothic"/>
                      </a:endParaRPr>
                    </a:p>
                    <a:p>
                      <a:pPr marL="285750" marR="0" lvl="0" indent="-285750" algn="l" rtl="0">
                        <a:lnSpc>
                          <a:spcPct val="100000"/>
                        </a:lnSpc>
                        <a:spcBef>
                          <a:spcPts val="0"/>
                        </a:spcBef>
                        <a:spcAft>
                          <a:spcPts val="0"/>
                        </a:spcAft>
                        <a:buClr>
                          <a:schemeClr val="dk1"/>
                        </a:buClr>
                        <a:buSzPts val="1400"/>
                        <a:buFont typeface="Arial"/>
                        <a:buChar char="•"/>
                      </a:pPr>
                      <a:r>
                        <a:rPr lang="en-US" sz="1400" b="0" u="none" strike="noStrike" cap="none">
                          <a:solidFill>
                            <a:schemeClr val="dk1"/>
                          </a:solidFill>
                          <a:latin typeface="Malgun Gothic"/>
                          <a:ea typeface="Malgun Gothic"/>
                          <a:cs typeface="Malgun Gothic"/>
                          <a:sym typeface="Malgun Gothic"/>
                        </a:rPr>
                        <a:t>Data location can be implemented on top of Chord by identifying data items (files) with keys and storing the (key, data item)</a:t>
                      </a:r>
                      <a:endParaRPr sz="1400" u="none" strike="noStrike" cap="none"/>
                    </a:p>
                    <a:p>
                      <a:pPr marL="285750" marR="0" lvl="0" indent="-196850" algn="l" rtl="0">
                        <a:lnSpc>
                          <a:spcPct val="100000"/>
                        </a:lnSpc>
                        <a:spcBef>
                          <a:spcPts val="0"/>
                        </a:spcBef>
                        <a:spcAft>
                          <a:spcPts val="0"/>
                        </a:spcAft>
                        <a:buClr>
                          <a:schemeClr val="dk1"/>
                        </a:buClr>
                        <a:buSzPts val="1400"/>
                        <a:buFont typeface="Arial"/>
                        <a:buNone/>
                      </a:pPr>
                      <a:endParaRPr sz="1400" b="0" u="none" strike="noStrike" cap="none">
                        <a:solidFill>
                          <a:schemeClr val="dk1"/>
                        </a:solidFill>
                        <a:latin typeface="Malgun Gothic"/>
                        <a:ea typeface="Malgun Gothic"/>
                        <a:cs typeface="Malgun Gothic"/>
                        <a:sym typeface="Malgun Gothic"/>
                      </a:endParaRPr>
                    </a:p>
                    <a:p>
                      <a:pPr marL="285750" marR="0" lvl="0" indent="-285750" algn="l" rtl="0">
                        <a:lnSpc>
                          <a:spcPct val="100000"/>
                        </a:lnSpc>
                        <a:spcBef>
                          <a:spcPts val="0"/>
                        </a:spcBef>
                        <a:spcAft>
                          <a:spcPts val="0"/>
                        </a:spcAft>
                        <a:buClr>
                          <a:schemeClr val="dk1"/>
                        </a:buClr>
                        <a:buSzPts val="1400"/>
                        <a:buFont typeface="Arial"/>
                        <a:buChar char="•"/>
                      </a:pPr>
                      <a:r>
                        <a:rPr lang="en-US" sz="1400" b="0" u="none" strike="noStrike" cap="none">
                          <a:solidFill>
                            <a:schemeClr val="dk1"/>
                          </a:solidFill>
                          <a:latin typeface="Malgun Gothic"/>
                          <a:ea typeface="Malgun Gothic"/>
                          <a:cs typeface="Malgun Gothic"/>
                          <a:sym typeface="Malgun Gothic"/>
                        </a:rPr>
                        <a:t>Nodes are also identified by keys</a:t>
                      </a:r>
                      <a:endParaRPr sz="1400" u="none" strike="noStrike" cap="none"/>
                    </a:p>
                    <a:p>
                      <a:pPr marL="285750" marR="0" lvl="0" indent="-196850" algn="l" rtl="0">
                        <a:lnSpc>
                          <a:spcPct val="100000"/>
                        </a:lnSpc>
                        <a:spcBef>
                          <a:spcPts val="0"/>
                        </a:spcBef>
                        <a:spcAft>
                          <a:spcPts val="0"/>
                        </a:spcAft>
                        <a:buClr>
                          <a:schemeClr val="dk1"/>
                        </a:buClr>
                        <a:buSzPts val="1400"/>
                        <a:buFont typeface="Arial"/>
                        <a:buNone/>
                      </a:pPr>
                      <a:endParaRPr sz="1400" b="0" u="none" strike="noStrike" cap="none">
                        <a:solidFill>
                          <a:schemeClr val="dk1"/>
                        </a:solidFill>
                        <a:latin typeface="Malgun Gothic"/>
                        <a:ea typeface="Malgun Gothic"/>
                        <a:cs typeface="Malgun Gothic"/>
                        <a:sym typeface="Malgun Gothic"/>
                      </a:endParaRPr>
                    </a:p>
                    <a:p>
                      <a:pPr marL="285750" marR="0" lvl="0" indent="-285750" algn="l" rtl="0">
                        <a:lnSpc>
                          <a:spcPct val="100000"/>
                        </a:lnSpc>
                        <a:spcBef>
                          <a:spcPts val="0"/>
                        </a:spcBef>
                        <a:spcAft>
                          <a:spcPts val="0"/>
                        </a:spcAft>
                        <a:buClr>
                          <a:schemeClr val="dk1"/>
                        </a:buClr>
                        <a:buSzPts val="1400"/>
                        <a:buFont typeface="Arial"/>
                        <a:buChar char="•"/>
                      </a:pPr>
                      <a:r>
                        <a:rPr lang="en-US" sz="1400" b="0" u="none" strike="noStrike" cap="none">
                          <a:solidFill>
                            <a:schemeClr val="dk1"/>
                          </a:solidFill>
                          <a:latin typeface="Malgun Gothic"/>
                          <a:ea typeface="Malgun Gothic"/>
                          <a:cs typeface="Malgun Gothic"/>
                          <a:sym typeface="Malgun Gothic"/>
                        </a:rPr>
                        <a:t>Keys are assigned both to file sand nodes by means of a deterministic function</a:t>
                      </a:r>
                      <a:endParaRPr sz="1400" u="none" strike="noStrike" cap="none"/>
                    </a:p>
                    <a:p>
                      <a:pPr marL="285750" marR="0" lvl="0" indent="-196850" algn="l" rtl="0">
                        <a:lnSpc>
                          <a:spcPct val="100000"/>
                        </a:lnSpc>
                        <a:spcBef>
                          <a:spcPts val="0"/>
                        </a:spcBef>
                        <a:spcAft>
                          <a:spcPts val="0"/>
                        </a:spcAft>
                        <a:buClr>
                          <a:schemeClr val="dk1"/>
                        </a:buClr>
                        <a:buSzPts val="1400"/>
                        <a:buFont typeface="Arial"/>
                        <a:buNone/>
                      </a:pPr>
                      <a:endParaRPr sz="1400" b="0" u="none" strike="noStrike" cap="none">
                        <a:solidFill>
                          <a:schemeClr val="dk1"/>
                        </a:solidFill>
                        <a:latin typeface="Malgun Gothic"/>
                        <a:ea typeface="Malgun Gothic"/>
                        <a:cs typeface="Malgun Gothic"/>
                        <a:sym typeface="Malgun Gothic"/>
                      </a:endParaRPr>
                    </a:p>
                    <a:p>
                      <a:pPr marL="285750" marR="0" lvl="0" indent="-285750" algn="l" rtl="0">
                        <a:lnSpc>
                          <a:spcPct val="100000"/>
                        </a:lnSpc>
                        <a:spcBef>
                          <a:spcPts val="0"/>
                        </a:spcBef>
                        <a:spcAft>
                          <a:spcPts val="0"/>
                        </a:spcAft>
                        <a:buClr>
                          <a:schemeClr val="dk1"/>
                        </a:buClr>
                        <a:buSzPts val="1400"/>
                        <a:buFont typeface="Arial"/>
                        <a:buChar char="•"/>
                      </a:pPr>
                      <a:r>
                        <a:rPr lang="en-US" sz="1400" b="0" u="none" strike="noStrike" cap="none">
                          <a:solidFill>
                            <a:schemeClr val="dk1"/>
                          </a:solidFill>
                          <a:latin typeface="Malgun Gothic"/>
                          <a:ea typeface="Malgun Gothic"/>
                          <a:cs typeface="Malgun Gothic"/>
                          <a:sym typeface="Malgun Gothic"/>
                        </a:rPr>
                        <a:t>All node identifiers are ordered in an identifier circle modulo 2 to the m</a:t>
                      </a:r>
                      <a:endParaRPr sz="1400" u="none" strike="noStrike" cap="none"/>
                    </a:p>
                    <a:p>
                      <a:pPr marL="285750" marR="0" lvl="0" indent="-196850" algn="l" rtl="0">
                        <a:lnSpc>
                          <a:spcPct val="100000"/>
                        </a:lnSpc>
                        <a:spcBef>
                          <a:spcPts val="0"/>
                        </a:spcBef>
                        <a:spcAft>
                          <a:spcPts val="0"/>
                        </a:spcAft>
                        <a:buClr>
                          <a:schemeClr val="dk1"/>
                        </a:buClr>
                        <a:buSzPts val="1400"/>
                        <a:buFont typeface="Arial"/>
                        <a:buNone/>
                      </a:pPr>
                      <a:endParaRPr sz="1400" b="0" u="none" strike="noStrike" cap="none">
                        <a:solidFill>
                          <a:schemeClr val="dk1"/>
                        </a:solidFill>
                        <a:latin typeface="Malgun Gothic"/>
                        <a:ea typeface="Malgun Gothic"/>
                        <a:cs typeface="Malgun Gothic"/>
                        <a:sym typeface="Malgun Gothic"/>
                      </a:endParaRPr>
                    </a:p>
                    <a:p>
                      <a:pPr marL="285750" marR="0" lvl="0" indent="-285750" algn="l" rtl="0">
                        <a:lnSpc>
                          <a:spcPct val="100000"/>
                        </a:lnSpc>
                        <a:spcBef>
                          <a:spcPts val="0"/>
                        </a:spcBef>
                        <a:spcAft>
                          <a:spcPts val="0"/>
                        </a:spcAft>
                        <a:buClr>
                          <a:schemeClr val="dk1"/>
                        </a:buClr>
                        <a:buSzPts val="1400"/>
                        <a:buFont typeface="Arial"/>
                        <a:buChar char="•"/>
                      </a:pPr>
                      <a:r>
                        <a:rPr lang="en-US" sz="1400" b="0" u="none" strike="noStrike" cap="none">
                          <a:solidFill>
                            <a:schemeClr val="dk1"/>
                          </a:solidFill>
                          <a:latin typeface="Malgun Gothic"/>
                          <a:ea typeface="Malgun Gothic"/>
                          <a:cs typeface="Malgun Gothic"/>
                          <a:sym typeface="Malgun Gothic"/>
                        </a:rPr>
                        <a:t>Key k assigned to the first node whose identifier is equal to, or follow k = successor node of key k </a:t>
                      </a:r>
                      <a:endParaRPr sz="1400" u="none" strike="noStrike" cap="none"/>
                    </a:p>
                    <a:p>
                      <a:pPr marL="285750" marR="0" lvl="0" indent="-196850" algn="l" rtl="0">
                        <a:lnSpc>
                          <a:spcPct val="100000"/>
                        </a:lnSpc>
                        <a:spcBef>
                          <a:spcPts val="0"/>
                        </a:spcBef>
                        <a:spcAft>
                          <a:spcPts val="0"/>
                        </a:spcAft>
                        <a:buClr>
                          <a:schemeClr val="dk1"/>
                        </a:buClr>
                        <a:buSzPts val="1400"/>
                        <a:buFont typeface="Arial"/>
                        <a:buNone/>
                      </a:pPr>
                      <a:endParaRPr sz="1400" b="1" u="none" strike="noStrike" cap="none">
                        <a:solidFill>
                          <a:schemeClr val="dk1"/>
                        </a:solidFill>
                        <a:latin typeface="Malgun Gothic"/>
                        <a:ea typeface="Malgun Gothic"/>
                        <a:cs typeface="Malgun Gothic"/>
                        <a:sym typeface="Malgun Gothic"/>
                      </a:endParaRPr>
                    </a:p>
                    <a:p>
                      <a:pPr marL="285750" marR="0" lvl="0" indent="-196850" algn="l" rtl="0">
                        <a:lnSpc>
                          <a:spcPct val="100000"/>
                        </a:lnSpc>
                        <a:spcBef>
                          <a:spcPts val="0"/>
                        </a:spcBef>
                        <a:spcAft>
                          <a:spcPts val="0"/>
                        </a:spcAft>
                        <a:buClr>
                          <a:schemeClr val="dk1"/>
                        </a:buClr>
                        <a:buSzPts val="1400"/>
                        <a:buFont typeface="Arial"/>
                        <a:buNone/>
                      </a:pPr>
                      <a:endParaRPr sz="1400" b="1" u="none" strike="noStrike" cap="none">
                        <a:solidFill>
                          <a:schemeClr val="dk1"/>
                        </a:solidFill>
                        <a:latin typeface="Malgun Gothic"/>
                        <a:ea typeface="Malgun Gothic"/>
                        <a:cs typeface="Malgun Gothic"/>
                        <a:sym typeface="Malgun Gothic"/>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bl>
          </a:graphicData>
        </a:graphic>
      </p:graphicFrame>
      <p:sp>
        <p:nvSpPr>
          <p:cNvPr id="2" name="슬라이드 번호 개체 틀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18"/>
          <p:cNvSpPr txBox="1">
            <a:spLocks noGrp="1"/>
          </p:cNvSpPr>
          <p:nvPr>
            <p:ph type="body" idx="1"/>
          </p:nvPr>
        </p:nvSpPr>
        <p:spPr>
          <a:xfrm>
            <a:off x="355001" y="763037"/>
            <a:ext cx="11553600" cy="5703000"/>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solidFill>
                <a:srgbClr val="C00000"/>
              </a:solidFill>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000"/>
              <a:buNone/>
            </a:pPr>
            <a:endParaRPr sz="2000"/>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p:txBody>
      </p:sp>
      <p:sp>
        <p:nvSpPr>
          <p:cNvPr id="302" name="Google Shape;302;p18"/>
          <p:cNvSpPr txBox="1"/>
          <p:nvPr/>
        </p:nvSpPr>
        <p:spPr>
          <a:xfrm>
            <a:off x="609672" y="501427"/>
            <a:ext cx="9868276" cy="52322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Peer-to-Peer Distributed Object Location and Routing</a:t>
            </a:r>
            <a:endParaRPr sz="2800" b="1" i="0" u="none" strike="noStrike" cap="none">
              <a:solidFill>
                <a:srgbClr val="000000"/>
              </a:solidFill>
              <a:latin typeface="Malgun Gothic"/>
              <a:ea typeface="Malgun Gothic"/>
              <a:cs typeface="Malgun Gothic"/>
              <a:sym typeface="Malgun Gothic"/>
            </a:endParaRPr>
          </a:p>
        </p:txBody>
      </p:sp>
      <p:sp>
        <p:nvSpPr>
          <p:cNvPr id="303" name="Google Shape;303;p18"/>
          <p:cNvSpPr txBox="1"/>
          <p:nvPr/>
        </p:nvSpPr>
        <p:spPr>
          <a:xfrm>
            <a:off x="849906" y="1086202"/>
            <a:ext cx="4869958" cy="101566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Malgun Gothic"/>
                <a:ea typeface="Malgun Gothic"/>
                <a:cs typeface="Malgun Gothic"/>
                <a:sym typeface="Malgun Gothic"/>
              </a:rPr>
              <a:t>Structured Architectures Examples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Malgun Gothic"/>
                <a:ea typeface="Malgun Gothic"/>
                <a:cs typeface="Malgun Gothic"/>
                <a:sym typeface="Malgun Gothic"/>
              </a:rPr>
              <a:t>: CAN (Content Addressable Network)</a:t>
            </a:r>
            <a:endParaRPr sz="2000" b="1" i="0" u="none" strike="noStrike" cap="none">
              <a:solidFill>
                <a:schemeClr val="dk1"/>
              </a:solidFill>
              <a:latin typeface="Malgun Gothic"/>
              <a:ea typeface="Malgun Gothic"/>
              <a:cs typeface="Malgun Gothic"/>
              <a:sym typeface="Malgun Gothic"/>
            </a:endParaRPr>
          </a:p>
          <a:p>
            <a:pPr marL="0" marR="0" lvl="0" indent="0" algn="l" rtl="0">
              <a:lnSpc>
                <a:spcPct val="100000"/>
              </a:lnSpc>
              <a:spcBef>
                <a:spcPts val="0"/>
              </a:spcBef>
              <a:spcAft>
                <a:spcPts val="0"/>
              </a:spcAft>
              <a:buClr>
                <a:srgbClr val="000000"/>
              </a:buClr>
              <a:buSzPts val="2000"/>
              <a:buFont typeface="Arial"/>
              <a:buNone/>
            </a:pPr>
            <a:endParaRPr sz="2000" b="1" i="0" u="none" strike="noStrike" cap="none">
              <a:solidFill>
                <a:schemeClr val="dk1"/>
              </a:solidFill>
              <a:latin typeface="Malgun Gothic"/>
              <a:ea typeface="Malgun Gothic"/>
              <a:cs typeface="Malgun Gothic"/>
              <a:sym typeface="Malgun Gothic"/>
            </a:endParaRPr>
          </a:p>
        </p:txBody>
      </p:sp>
      <p:pic>
        <p:nvPicPr>
          <p:cNvPr id="304" name="Google Shape;304;p18"/>
          <p:cNvPicPr preferRelativeResize="0"/>
          <p:nvPr/>
        </p:nvPicPr>
        <p:blipFill rotWithShape="1">
          <a:blip r:embed="rId3">
            <a:alphaModFix/>
          </a:blip>
          <a:srcRect/>
          <a:stretch/>
        </p:blipFill>
        <p:spPr>
          <a:xfrm>
            <a:off x="849907" y="2163418"/>
            <a:ext cx="5543550" cy="3457575"/>
          </a:xfrm>
          <a:prstGeom prst="rect">
            <a:avLst/>
          </a:prstGeom>
          <a:noFill/>
          <a:ln>
            <a:noFill/>
          </a:ln>
        </p:spPr>
      </p:pic>
      <p:graphicFrame>
        <p:nvGraphicFramePr>
          <p:cNvPr id="305" name="Google Shape;305;p18"/>
          <p:cNvGraphicFramePr/>
          <p:nvPr/>
        </p:nvGraphicFramePr>
        <p:xfrm>
          <a:off x="6739323" y="2181843"/>
          <a:ext cx="4169675" cy="933725"/>
        </p:xfrm>
        <a:graphic>
          <a:graphicData uri="http://schemas.openxmlformats.org/drawingml/2006/table">
            <a:tbl>
              <a:tblPr firstRow="1" bandRow="1">
                <a:noFill/>
                <a:tableStyleId>{64EE41E3-0AA9-48C0-9127-84F7BCB7B911}</a:tableStyleId>
              </a:tblPr>
              <a:tblGrid>
                <a:gridCol w="4169675">
                  <a:extLst>
                    <a:ext uri="{9D8B030D-6E8A-4147-A177-3AD203B41FA5}">
                      <a16:colId xmlns:a16="http://schemas.microsoft.com/office/drawing/2014/main" val="20000"/>
                    </a:ext>
                  </a:extLst>
                </a:gridCol>
              </a:tblGrid>
              <a:tr h="933725">
                <a:tc>
                  <a:txBody>
                    <a:bodyPr/>
                    <a:lstStyle/>
                    <a:p>
                      <a:pPr marL="0" marR="0" lvl="0" indent="0" algn="ctr" rtl="0">
                        <a:lnSpc>
                          <a:spcPct val="100000"/>
                        </a:lnSpc>
                        <a:spcBef>
                          <a:spcPts val="0"/>
                        </a:spcBef>
                        <a:spcAft>
                          <a:spcPts val="0"/>
                        </a:spcAft>
                        <a:buClr>
                          <a:schemeClr val="dk1"/>
                        </a:buClr>
                        <a:buSzPts val="1100"/>
                        <a:buFont typeface="Malgun Gothic"/>
                        <a:buNone/>
                      </a:pPr>
                      <a:endParaRPr sz="1100" b="1" u="none" strike="noStrike" cap="none">
                        <a:solidFill>
                          <a:schemeClr val="dk1"/>
                        </a:solidFill>
                        <a:latin typeface="Malgun Gothic"/>
                        <a:ea typeface="Malgun Gothic"/>
                        <a:cs typeface="Malgun Gothic"/>
                        <a:sym typeface="Malgun Gothic"/>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306" name="Google Shape;306;p18"/>
          <p:cNvSpPr txBox="1"/>
          <p:nvPr/>
        </p:nvSpPr>
        <p:spPr>
          <a:xfrm>
            <a:off x="6393457" y="1803783"/>
            <a:ext cx="5463227" cy="4213693"/>
          </a:xfrm>
          <a:prstGeom prst="rect">
            <a:avLst/>
          </a:prstGeom>
          <a:solidFill>
            <a:schemeClr val="lt1"/>
          </a:solid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1400"/>
              <a:buFont typeface="Arial"/>
              <a:buChar char="•"/>
            </a:pPr>
            <a:r>
              <a:rPr lang="en-US" sz="1400" b="1" i="0" u="none" strike="noStrike" cap="none">
                <a:solidFill>
                  <a:schemeClr val="dk1"/>
                </a:solidFill>
                <a:latin typeface="Malgun Gothic"/>
                <a:ea typeface="Malgun Gothic"/>
                <a:cs typeface="Malgun Gothic"/>
                <a:sym typeface="Malgun Gothic"/>
              </a:rPr>
              <a:t>Hash Table</a:t>
            </a:r>
            <a:endParaRPr sz="1400" b="0" i="0" u="none" strike="noStrike" cap="none">
              <a:solidFill>
                <a:srgbClr val="000000"/>
              </a:solidFill>
              <a:latin typeface="Arial"/>
              <a:ea typeface="Arial"/>
              <a:cs typeface="Arial"/>
              <a:sym typeface="Arial"/>
            </a:endParaRPr>
          </a:p>
          <a:p>
            <a:pPr marL="685800" marR="0" lvl="1" indent="-241300" algn="l" rtl="0">
              <a:lnSpc>
                <a:spcPct val="90000"/>
              </a:lnSpc>
              <a:spcBef>
                <a:spcPts val="500"/>
              </a:spcBef>
              <a:spcAft>
                <a:spcPts val="0"/>
              </a:spcAft>
              <a:buClr>
                <a:schemeClr val="dk1"/>
              </a:buClr>
              <a:buSzPts val="1400"/>
              <a:buFont typeface="Arial"/>
              <a:buChar char="•"/>
            </a:pPr>
            <a:r>
              <a:rPr lang="en-US" sz="1400" b="0" i="0" u="none" strike="noStrike" cap="none">
                <a:solidFill>
                  <a:schemeClr val="dk1"/>
                </a:solidFill>
                <a:latin typeface="Malgun Gothic"/>
                <a:ea typeface="Malgun Gothic"/>
                <a:cs typeface="Malgun Gothic"/>
                <a:sym typeface="Malgun Gothic"/>
              </a:rPr>
              <a:t>Maps file names to location</a:t>
            </a:r>
            <a:endParaRPr sz="1400" b="0" i="0" u="none" strike="noStrike" cap="none">
              <a:solidFill>
                <a:srgbClr val="000000"/>
              </a:solidFill>
              <a:latin typeface="Arial"/>
              <a:ea typeface="Arial"/>
              <a:cs typeface="Arial"/>
              <a:sym typeface="Arial"/>
            </a:endParaRPr>
          </a:p>
          <a:p>
            <a:pPr marL="685800" marR="0" lvl="1" indent="-241300" algn="l" rtl="0">
              <a:lnSpc>
                <a:spcPct val="90000"/>
              </a:lnSpc>
              <a:spcBef>
                <a:spcPts val="500"/>
              </a:spcBef>
              <a:spcAft>
                <a:spcPts val="0"/>
              </a:spcAft>
              <a:buClr>
                <a:schemeClr val="dk1"/>
              </a:buClr>
              <a:buSzPts val="1400"/>
              <a:buFont typeface="Arial"/>
              <a:buChar char="•"/>
            </a:pPr>
            <a:r>
              <a:rPr lang="en-US" sz="1400" b="0" i="0" u="none" strike="noStrike" cap="none">
                <a:solidFill>
                  <a:schemeClr val="dk1"/>
                </a:solidFill>
                <a:latin typeface="Malgun Gothic"/>
                <a:ea typeface="Malgun Gothic"/>
                <a:cs typeface="Malgun Gothic"/>
                <a:sym typeface="Malgun Gothic"/>
              </a:rPr>
              <a:t>(key,value) pairs in the table</a:t>
            </a:r>
            <a:endParaRPr sz="1400" b="0" i="0" u="none" strike="noStrike" cap="none">
              <a:solidFill>
                <a:srgbClr val="000000"/>
              </a:solidFill>
              <a:latin typeface="Arial"/>
              <a:ea typeface="Arial"/>
              <a:cs typeface="Arial"/>
              <a:sym typeface="Arial"/>
            </a:endParaRPr>
          </a:p>
          <a:p>
            <a:pPr marL="685800" marR="0" lvl="1" indent="-241300" algn="l" rtl="0">
              <a:lnSpc>
                <a:spcPct val="90000"/>
              </a:lnSpc>
              <a:spcBef>
                <a:spcPts val="500"/>
              </a:spcBef>
              <a:spcAft>
                <a:spcPts val="0"/>
              </a:spcAft>
              <a:buClr>
                <a:schemeClr val="dk1"/>
              </a:buClr>
              <a:buSzPts val="1400"/>
              <a:buFont typeface="Arial"/>
              <a:buChar char="•"/>
            </a:pPr>
            <a:r>
              <a:rPr lang="en-US" sz="1400" b="0" i="0" u="none" strike="noStrike" cap="none">
                <a:solidFill>
                  <a:schemeClr val="dk1"/>
                </a:solidFill>
                <a:latin typeface="Malgun Gothic"/>
                <a:ea typeface="Malgun Gothic"/>
                <a:cs typeface="Malgun Gothic"/>
                <a:sym typeface="Malgun Gothic"/>
              </a:rPr>
              <a:t>Support insertion, lookup, and deletion</a:t>
            </a:r>
            <a:endParaRPr sz="1400" b="0" i="0" u="none" strike="noStrike" cap="none">
              <a:solidFill>
                <a:srgbClr val="000000"/>
              </a:solidFill>
              <a:latin typeface="Arial"/>
              <a:ea typeface="Arial"/>
              <a:cs typeface="Arial"/>
              <a:sym typeface="Arial"/>
            </a:endParaRPr>
          </a:p>
          <a:p>
            <a:pPr marL="228600" marR="0" lvl="0" indent="-228600" algn="l" rtl="0">
              <a:lnSpc>
                <a:spcPct val="90000"/>
              </a:lnSpc>
              <a:spcBef>
                <a:spcPts val="1000"/>
              </a:spcBef>
              <a:spcAft>
                <a:spcPts val="0"/>
              </a:spcAft>
              <a:buClr>
                <a:schemeClr val="dk1"/>
              </a:buClr>
              <a:buSzPts val="1400"/>
              <a:buFont typeface="Arial"/>
              <a:buChar char="•"/>
            </a:pPr>
            <a:r>
              <a:rPr lang="en-US" sz="1400" b="0" i="0" u="none" strike="noStrike" cap="none">
                <a:solidFill>
                  <a:schemeClr val="dk1"/>
                </a:solidFill>
                <a:latin typeface="Malgun Gothic"/>
                <a:ea typeface="Malgun Gothic"/>
                <a:cs typeface="Malgun Gothic"/>
                <a:sym typeface="Malgun Gothic"/>
              </a:rPr>
              <a:t>Node </a:t>
            </a:r>
            <a:r>
              <a:rPr lang="en-US" sz="1400" b="1" i="0" u="sng" strike="noStrike" cap="none">
                <a:solidFill>
                  <a:schemeClr val="dk1"/>
                </a:solidFill>
                <a:latin typeface="Malgun Gothic"/>
                <a:ea typeface="Malgun Gothic"/>
                <a:cs typeface="Malgun Gothic"/>
                <a:sym typeface="Malgun Gothic"/>
              </a:rPr>
              <a:t>stores a zone</a:t>
            </a:r>
            <a:r>
              <a:rPr lang="en-US" sz="1400" b="0" i="0" u="none" strike="noStrike" cap="none">
                <a:solidFill>
                  <a:schemeClr val="dk1"/>
                </a:solidFill>
                <a:latin typeface="Malgun Gothic"/>
                <a:ea typeface="Malgun Gothic"/>
                <a:cs typeface="Malgun Gothic"/>
                <a:sym typeface="Malgun Gothic"/>
              </a:rPr>
              <a:t> of the hash table</a:t>
            </a:r>
            <a:endParaRPr sz="1400" b="0" i="0" u="none" strike="noStrike" cap="none">
              <a:solidFill>
                <a:srgbClr val="000000"/>
              </a:solidFill>
              <a:latin typeface="Arial"/>
              <a:ea typeface="Arial"/>
              <a:cs typeface="Arial"/>
              <a:sym typeface="Arial"/>
            </a:endParaRPr>
          </a:p>
          <a:p>
            <a:pPr marL="228600" marR="0" lvl="0" indent="-228600" algn="l" rtl="0">
              <a:lnSpc>
                <a:spcPct val="90000"/>
              </a:lnSpc>
              <a:spcBef>
                <a:spcPts val="1000"/>
              </a:spcBef>
              <a:spcAft>
                <a:spcPts val="0"/>
              </a:spcAft>
              <a:buClr>
                <a:schemeClr val="dk1"/>
              </a:buClr>
              <a:buSzPts val="1400"/>
              <a:buFont typeface="Arial"/>
              <a:buChar char="•"/>
            </a:pPr>
            <a:r>
              <a:rPr lang="en-US" sz="1400" b="0" i="0" u="none" strike="noStrike" cap="none">
                <a:solidFill>
                  <a:schemeClr val="dk1"/>
                </a:solidFill>
                <a:latin typeface="Malgun Gothic"/>
                <a:ea typeface="Malgun Gothic"/>
                <a:cs typeface="Malgun Gothic"/>
                <a:sym typeface="Malgun Gothic"/>
              </a:rPr>
              <a:t>Cartesian coordinate space store (key K, value V) pairs</a:t>
            </a:r>
            <a:endParaRPr sz="1400" b="0" i="0" u="none" strike="noStrike" cap="none">
              <a:solidFill>
                <a:srgbClr val="000000"/>
              </a:solidFill>
              <a:latin typeface="Arial"/>
              <a:ea typeface="Arial"/>
              <a:cs typeface="Arial"/>
              <a:sym typeface="Arial"/>
            </a:endParaRPr>
          </a:p>
          <a:p>
            <a:pPr marL="228600" marR="0" lvl="0" indent="-228600" algn="l" rtl="0">
              <a:lnSpc>
                <a:spcPct val="90000"/>
              </a:lnSpc>
              <a:spcBef>
                <a:spcPts val="1000"/>
              </a:spcBef>
              <a:spcAft>
                <a:spcPts val="0"/>
              </a:spcAft>
              <a:buClr>
                <a:schemeClr val="dk1"/>
              </a:buClr>
              <a:buSzPts val="1400"/>
              <a:buFont typeface="Arial"/>
              <a:buChar char="•"/>
            </a:pPr>
            <a:r>
              <a:rPr lang="en-US" sz="1400" b="0" i="0" u="none" strike="noStrike" cap="none">
                <a:solidFill>
                  <a:schemeClr val="dk1"/>
                </a:solidFill>
                <a:latin typeface="Malgun Gothic"/>
                <a:ea typeface="Malgun Gothic"/>
                <a:cs typeface="Malgun Gothic"/>
                <a:sym typeface="Malgun Gothic"/>
              </a:rPr>
              <a:t>Key K is mapped onto a point P</a:t>
            </a:r>
            <a:endParaRPr sz="1400" b="0" i="0" u="none" strike="noStrike" cap="none">
              <a:solidFill>
                <a:srgbClr val="000000"/>
              </a:solidFill>
              <a:latin typeface="Arial"/>
              <a:ea typeface="Arial"/>
              <a:cs typeface="Arial"/>
              <a:sym typeface="Arial"/>
            </a:endParaRPr>
          </a:p>
          <a:p>
            <a:pPr marL="228600" marR="0" lvl="0" indent="-228600" algn="l" rtl="0">
              <a:lnSpc>
                <a:spcPct val="90000"/>
              </a:lnSpc>
              <a:spcBef>
                <a:spcPts val="1000"/>
              </a:spcBef>
              <a:spcAft>
                <a:spcPts val="0"/>
              </a:spcAft>
              <a:buClr>
                <a:schemeClr val="dk1"/>
              </a:buClr>
              <a:buSzPts val="1400"/>
              <a:buFont typeface="Arial"/>
              <a:buChar char="•"/>
            </a:pPr>
            <a:r>
              <a:rPr lang="en-US" sz="1400" b="0" i="0" u="none" strike="noStrike" cap="none">
                <a:solidFill>
                  <a:schemeClr val="dk1"/>
                </a:solidFill>
                <a:latin typeface="Malgun Gothic"/>
                <a:ea typeface="Malgun Gothic"/>
                <a:cs typeface="Malgun Gothic"/>
                <a:sym typeface="Malgun Gothic"/>
              </a:rPr>
              <a:t>Routing works by following the straight line path through </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200"/>
              <a:buFont typeface="Arial"/>
              <a:buNone/>
            </a:pPr>
            <a:r>
              <a:rPr lang="en-US" sz="1400" b="0" i="0" u="none" strike="noStrike" cap="none">
                <a:solidFill>
                  <a:schemeClr val="dk1"/>
                </a:solidFill>
                <a:latin typeface="Malgun Gothic"/>
                <a:ea typeface="Malgun Gothic"/>
                <a:cs typeface="Malgun Gothic"/>
                <a:sym typeface="Malgun Gothic"/>
              </a:rPr>
              <a:t>    Cartesian space</a:t>
            </a:r>
            <a:endParaRPr sz="1400" b="0" i="0" u="none" strike="noStrike" cap="none">
              <a:solidFill>
                <a:srgbClr val="000000"/>
              </a:solidFill>
              <a:latin typeface="Arial"/>
              <a:ea typeface="Arial"/>
              <a:cs typeface="Arial"/>
              <a:sym typeface="Arial"/>
            </a:endParaRPr>
          </a:p>
          <a:p>
            <a:pPr marL="228600" marR="0" lvl="0" indent="-228600" algn="l" rtl="0">
              <a:lnSpc>
                <a:spcPct val="90000"/>
              </a:lnSpc>
              <a:spcBef>
                <a:spcPts val="1000"/>
              </a:spcBef>
              <a:spcAft>
                <a:spcPts val="0"/>
              </a:spcAft>
              <a:buClr>
                <a:schemeClr val="dk1"/>
              </a:buClr>
              <a:buSzPts val="1400"/>
              <a:buFont typeface="Arial"/>
              <a:buChar char="•"/>
            </a:pPr>
            <a:r>
              <a:rPr lang="en-US" sz="1400" b="1" i="0" u="none" strike="noStrike" cap="none">
                <a:solidFill>
                  <a:schemeClr val="dk1"/>
                </a:solidFill>
                <a:latin typeface="Malgun Gothic"/>
                <a:ea typeface="Malgun Gothic"/>
                <a:cs typeface="Malgun Gothic"/>
                <a:sym typeface="Malgun Gothic"/>
              </a:rPr>
              <a:t>A node Joins,</a:t>
            </a:r>
            <a:endParaRPr sz="1400" b="0" i="0" u="none" strike="noStrike" cap="none">
              <a:solidFill>
                <a:srgbClr val="000000"/>
              </a:solidFill>
              <a:latin typeface="Arial"/>
              <a:ea typeface="Arial"/>
              <a:cs typeface="Arial"/>
              <a:sym typeface="Arial"/>
            </a:endParaRPr>
          </a:p>
          <a:p>
            <a:pPr marL="685800" marR="0" lvl="1" indent="-241300" algn="l" rtl="0">
              <a:lnSpc>
                <a:spcPct val="90000"/>
              </a:lnSpc>
              <a:spcBef>
                <a:spcPts val="500"/>
              </a:spcBef>
              <a:spcAft>
                <a:spcPts val="0"/>
              </a:spcAft>
              <a:buClr>
                <a:schemeClr val="dk1"/>
              </a:buClr>
              <a:buSzPts val="1400"/>
              <a:buFont typeface="Arial"/>
              <a:buChar char="•"/>
            </a:pPr>
            <a:r>
              <a:rPr lang="en-US" sz="1400" b="0" i="0" u="none" strike="noStrike" cap="none">
                <a:solidFill>
                  <a:schemeClr val="dk1"/>
                </a:solidFill>
                <a:latin typeface="Malgun Gothic"/>
                <a:ea typeface="Malgun Gothic"/>
                <a:cs typeface="Malgun Gothic"/>
                <a:sym typeface="Malgun Gothic"/>
              </a:rPr>
              <a:t>Allocated its portion by splitting the allocated zone of an existing</a:t>
            </a:r>
            <a:r>
              <a:rPr lang="en-US" sz="1400" b="0" i="0" u="none" strike="noStrike" cap="none">
                <a:solidFill>
                  <a:srgbClr val="000000"/>
                </a:solidFill>
                <a:latin typeface="Arial"/>
                <a:ea typeface="Arial"/>
                <a:cs typeface="Arial"/>
                <a:sym typeface="Arial"/>
              </a:rPr>
              <a:t> </a:t>
            </a:r>
            <a:r>
              <a:rPr lang="en-US" sz="1400" b="0" i="0" u="none" strike="noStrike" cap="none">
                <a:solidFill>
                  <a:schemeClr val="dk1"/>
                </a:solidFill>
                <a:latin typeface="Malgun Gothic"/>
                <a:ea typeface="Malgun Gothic"/>
                <a:cs typeface="Malgun Gothic"/>
                <a:sym typeface="Malgun Gothic"/>
              </a:rPr>
              <a:t>node in half</a:t>
            </a:r>
            <a:endParaRPr sz="1400" b="0" i="0" u="none" strike="noStrike" cap="none">
              <a:solidFill>
                <a:srgbClr val="000000"/>
              </a:solidFill>
              <a:latin typeface="Arial"/>
              <a:ea typeface="Arial"/>
              <a:cs typeface="Arial"/>
              <a:sym typeface="Arial"/>
            </a:endParaRPr>
          </a:p>
          <a:p>
            <a:pPr marL="228600" marR="0" lvl="0" indent="-228600" algn="l" rtl="0">
              <a:lnSpc>
                <a:spcPct val="90000"/>
              </a:lnSpc>
              <a:spcBef>
                <a:spcPts val="1000"/>
              </a:spcBef>
              <a:spcAft>
                <a:spcPts val="0"/>
              </a:spcAft>
              <a:buClr>
                <a:schemeClr val="dk1"/>
              </a:buClr>
              <a:buSzPts val="1400"/>
              <a:buFont typeface="Arial"/>
              <a:buChar char="•"/>
            </a:pPr>
            <a:r>
              <a:rPr lang="en-US" sz="1400" b="1" i="0" u="none" strike="noStrike" cap="none">
                <a:solidFill>
                  <a:schemeClr val="dk1"/>
                </a:solidFill>
                <a:latin typeface="Malgun Gothic"/>
                <a:ea typeface="Malgun Gothic"/>
                <a:cs typeface="Malgun Gothic"/>
                <a:sym typeface="Malgun Gothic"/>
              </a:rPr>
              <a:t>A node leaves,</a:t>
            </a:r>
            <a:endParaRPr sz="1400" b="0" i="0" u="none" strike="noStrike" cap="none">
              <a:solidFill>
                <a:srgbClr val="000000"/>
              </a:solidFill>
              <a:latin typeface="Arial"/>
              <a:ea typeface="Arial"/>
              <a:cs typeface="Arial"/>
              <a:sym typeface="Arial"/>
            </a:endParaRPr>
          </a:p>
          <a:p>
            <a:pPr marL="685800" marR="0" lvl="1" indent="-241300" algn="l" rtl="0">
              <a:lnSpc>
                <a:spcPct val="90000"/>
              </a:lnSpc>
              <a:spcBef>
                <a:spcPts val="500"/>
              </a:spcBef>
              <a:spcAft>
                <a:spcPts val="0"/>
              </a:spcAft>
              <a:buClr>
                <a:schemeClr val="dk1"/>
              </a:buClr>
              <a:buSzPts val="1400"/>
              <a:buFont typeface="Arial"/>
              <a:buChar char="•"/>
            </a:pPr>
            <a:r>
              <a:rPr lang="en-US" sz="1400" b="0" i="0" u="none" strike="noStrike" cap="none">
                <a:solidFill>
                  <a:schemeClr val="dk1"/>
                </a:solidFill>
                <a:latin typeface="Malgun Gothic"/>
                <a:ea typeface="Malgun Gothic"/>
                <a:cs typeface="Malgun Gothic"/>
                <a:sym typeface="Malgun Gothic"/>
              </a:rPr>
              <a:t>Hash table entry is handed over to one of its neighbors</a:t>
            </a:r>
            <a:endParaRPr sz="1400" b="0" i="0" u="none" strike="noStrike" cap="none">
              <a:solidFill>
                <a:schemeClr val="dk1"/>
              </a:solidFill>
              <a:latin typeface="Malgun Gothic"/>
              <a:ea typeface="Malgun Gothic"/>
              <a:cs typeface="Malgun Gothic"/>
              <a:sym typeface="Malgun Gothic"/>
            </a:endParaRPr>
          </a:p>
        </p:txBody>
      </p:sp>
      <p:sp>
        <p:nvSpPr>
          <p:cNvPr id="2" name="슬라이드 번호 개체 틀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19"/>
          <p:cNvSpPr txBox="1">
            <a:spLocks noGrp="1"/>
          </p:cNvSpPr>
          <p:nvPr>
            <p:ph type="body" idx="1"/>
          </p:nvPr>
        </p:nvSpPr>
        <p:spPr>
          <a:xfrm>
            <a:off x="355001" y="763037"/>
            <a:ext cx="11553713" cy="5702904"/>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solidFill>
                <a:srgbClr val="C00000"/>
              </a:solidFill>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a:p>
            <a:pPr marL="0" lvl="0" indent="0" algn="l" rtl="0">
              <a:lnSpc>
                <a:spcPct val="90000"/>
              </a:lnSpc>
              <a:spcBef>
                <a:spcPts val="1000"/>
              </a:spcBef>
              <a:spcAft>
                <a:spcPts val="0"/>
              </a:spcAft>
              <a:buClr>
                <a:schemeClr val="dk1"/>
              </a:buClr>
              <a:buSzPts val="2000"/>
              <a:buNone/>
            </a:pPr>
            <a:endParaRPr sz="2000"/>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p:txBody>
      </p:sp>
      <p:sp>
        <p:nvSpPr>
          <p:cNvPr id="313" name="Google Shape;313;p19"/>
          <p:cNvSpPr txBox="1"/>
          <p:nvPr/>
        </p:nvSpPr>
        <p:spPr>
          <a:xfrm>
            <a:off x="609672" y="501427"/>
            <a:ext cx="9868276" cy="52322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Peer-to-Peer Distributed Object Location and Routing</a:t>
            </a:r>
            <a:endParaRPr sz="2800" b="1" i="0" u="none" strike="noStrike" cap="none">
              <a:solidFill>
                <a:srgbClr val="000000"/>
              </a:solidFill>
              <a:latin typeface="Malgun Gothic"/>
              <a:ea typeface="Malgun Gothic"/>
              <a:cs typeface="Malgun Gothic"/>
              <a:sym typeface="Malgun Gothic"/>
            </a:endParaRPr>
          </a:p>
        </p:txBody>
      </p:sp>
      <p:sp>
        <p:nvSpPr>
          <p:cNvPr id="314" name="Google Shape;314;p19"/>
          <p:cNvSpPr txBox="1"/>
          <p:nvPr/>
        </p:nvSpPr>
        <p:spPr>
          <a:xfrm>
            <a:off x="849897" y="1086200"/>
            <a:ext cx="4948200" cy="708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Malgun Gothic"/>
                <a:ea typeface="Malgun Gothic"/>
                <a:cs typeface="Malgun Gothic"/>
                <a:sym typeface="Malgun Gothic"/>
              </a:rPr>
              <a:t>Structured Architectures Examples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Malgun Gothic"/>
                <a:ea typeface="Malgun Gothic"/>
                <a:cs typeface="Malgun Gothic"/>
                <a:sym typeface="Malgun Gothic"/>
              </a:rPr>
              <a:t>Tapestry</a:t>
            </a:r>
            <a:endParaRPr sz="2000" b="1" i="0" u="none" strike="noStrike" cap="none">
              <a:solidFill>
                <a:schemeClr val="dk1"/>
              </a:solidFill>
              <a:latin typeface="Malgun Gothic"/>
              <a:ea typeface="Malgun Gothic"/>
              <a:cs typeface="Malgun Gothic"/>
              <a:sym typeface="Malgun Gothic"/>
            </a:endParaRPr>
          </a:p>
        </p:txBody>
      </p:sp>
      <p:pic>
        <p:nvPicPr>
          <p:cNvPr id="315" name="Google Shape;315;p19"/>
          <p:cNvPicPr preferRelativeResize="0"/>
          <p:nvPr/>
        </p:nvPicPr>
        <p:blipFill rotWithShape="1">
          <a:blip r:embed="rId3">
            <a:alphaModFix/>
          </a:blip>
          <a:srcRect/>
          <a:stretch/>
        </p:blipFill>
        <p:spPr>
          <a:xfrm>
            <a:off x="5888814" y="1672589"/>
            <a:ext cx="5292000" cy="4145409"/>
          </a:xfrm>
          <a:prstGeom prst="rect">
            <a:avLst/>
          </a:prstGeom>
          <a:noFill/>
          <a:ln>
            <a:noFill/>
          </a:ln>
        </p:spPr>
      </p:pic>
      <p:graphicFrame>
        <p:nvGraphicFramePr>
          <p:cNvPr id="316" name="Google Shape;316;p19"/>
          <p:cNvGraphicFramePr/>
          <p:nvPr/>
        </p:nvGraphicFramePr>
        <p:xfrm>
          <a:off x="849907" y="2529673"/>
          <a:ext cx="5038900" cy="2431250"/>
        </p:xfrm>
        <a:graphic>
          <a:graphicData uri="http://schemas.openxmlformats.org/drawingml/2006/table">
            <a:tbl>
              <a:tblPr firstRow="1" bandRow="1">
                <a:noFill/>
                <a:tableStyleId>{64EE41E3-0AA9-48C0-9127-84F7BCB7B911}</a:tableStyleId>
              </a:tblPr>
              <a:tblGrid>
                <a:gridCol w="5038900">
                  <a:extLst>
                    <a:ext uri="{9D8B030D-6E8A-4147-A177-3AD203B41FA5}">
                      <a16:colId xmlns:a16="http://schemas.microsoft.com/office/drawing/2014/main" val="20000"/>
                    </a:ext>
                  </a:extLst>
                </a:gridCol>
              </a:tblGrid>
              <a:tr h="2431250">
                <a:tc>
                  <a:txBody>
                    <a:bodyPr/>
                    <a:lstStyle/>
                    <a:p>
                      <a:pPr marL="285750" marR="0" lvl="0" indent="-285750" algn="l" rtl="0">
                        <a:lnSpc>
                          <a:spcPct val="100000"/>
                        </a:lnSpc>
                        <a:spcBef>
                          <a:spcPts val="0"/>
                        </a:spcBef>
                        <a:spcAft>
                          <a:spcPts val="0"/>
                        </a:spcAft>
                        <a:buClr>
                          <a:schemeClr val="dk1"/>
                        </a:buClr>
                        <a:buSzPts val="1600"/>
                        <a:buFont typeface="Arial"/>
                        <a:buChar char="•"/>
                      </a:pPr>
                      <a:r>
                        <a:rPr lang="en-US" sz="1600" b="0" u="none" strike="noStrike" cap="none">
                          <a:solidFill>
                            <a:schemeClr val="dk1"/>
                          </a:solidFill>
                          <a:latin typeface="Malgun Gothic"/>
                          <a:ea typeface="Malgun Gothic"/>
                          <a:cs typeface="Malgun Gothic"/>
                          <a:sym typeface="Malgun Gothic"/>
                        </a:rPr>
                        <a:t>Each level </a:t>
                      </a:r>
                      <a:r>
                        <a:rPr lang="en-US" sz="1600" b="1" i="0" u="none" strike="noStrike" cap="none">
                          <a:solidFill>
                            <a:schemeClr val="dk1"/>
                          </a:solidFill>
                          <a:latin typeface="Malgun Gothic"/>
                          <a:ea typeface="Malgun Gothic"/>
                          <a:cs typeface="Malgun Gothic"/>
                          <a:sym typeface="Malgun Gothic"/>
                        </a:rPr>
                        <a:t>ℓ</a:t>
                      </a:r>
                      <a:r>
                        <a:rPr lang="en-US" sz="1600" b="0" u="none" strike="noStrike" cap="none">
                          <a:solidFill>
                            <a:schemeClr val="dk1"/>
                          </a:solidFill>
                          <a:latin typeface="Malgun Gothic"/>
                          <a:ea typeface="Malgun Gothic"/>
                          <a:cs typeface="Malgun Gothic"/>
                          <a:sym typeface="Malgun Gothic"/>
                        </a:rPr>
                        <a:t> containing points to nodes whose ID must be matched with </a:t>
                      </a:r>
                      <a:r>
                        <a:rPr lang="en-US" sz="1600" b="1" i="0" u="none" strike="noStrike" cap="none">
                          <a:solidFill>
                            <a:schemeClr val="dk1"/>
                          </a:solidFill>
                          <a:latin typeface="Malgun Gothic"/>
                          <a:ea typeface="Malgun Gothic"/>
                          <a:cs typeface="Malgun Gothic"/>
                          <a:sym typeface="Malgun Gothic"/>
                        </a:rPr>
                        <a:t>ℓ</a:t>
                      </a:r>
                      <a:r>
                        <a:rPr lang="en-US" sz="1600" b="0" u="none" strike="noStrike" cap="none">
                          <a:solidFill>
                            <a:schemeClr val="dk1"/>
                          </a:solidFill>
                          <a:latin typeface="Malgun Gothic"/>
                          <a:ea typeface="Malgun Gothic"/>
                          <a:cs typeface="Malgun Gothic"/>
                          <a:sym typeface="Malgun Gothic"/>
                        </a:rPr>
                        <a:t> digits</a:t>
                      </a:r>
                      <a:endParaRPr sz="1400" u="none" strike="noStrike" cap="none"/>
                    </a:p>
                    <a:p>
                      <a:pPr marL="285750" marR="0" lvl="0" indent="-184150" algn="l" rtl="0">
                        <a:lnSpc>
                          <a:spcPct val="100000"/>
                        </a:lnSpc>
                        <a:spcBef>
                          <a:spcPts val="0"/>
                        </a:spcBef>
                        <a:spcAft>
                          <a:spcPts val="0"/>
                        </a:spcAft>
                        <a:buClr>
                          <a:schemeClr val="dk1"/>
                        </a:buClr>
                        <a:buSzPts val="1600"/>
                        <a:buFont typeface="Arial"/>
                        <a:buNone/>
                      </a:pPr>
                      <a:endParaRPr sz="1600" b="0" u="none" strike="noStrike" cap="none">
                        <a:solidFill>
                          <a:schemeClr val="dk1"/>
                        </a:solidFill>
                        <a:latin typeface="Malgun Gothic"/>
                        <a:ea typeface="Malgun Gothic"/>
                        <a:cs typeface="Malgun Gothic"/>
                        <a:sym typeface="Malgun Gothic"/>
                      </a:endParaRPr>
                    </a:p>
                    <a:p>
                      <a:pPr marL="285750" marR="0" lvl="0" indent="-285750" algn="l" rtl="0">
                        <a:lnSpc>
                          <a:spcPct val="100000"/>
                        </a:lnSpc>
                        <a:spcBef>
                          <a:spcPts val="0"/>
                        </a:spcBef>
                        <a:spcAft>
                          <a:spcPts val="0"/>
                        </a:spcAft>
                        <a:buClr>
                          <a:schemeClr val="dk1"/>
                        </a:buClr>
                        <a:buSzPts val="1600"/>
                        <a:buFont typeface="Arial"/>
                        <a:buChar char="•"/>
                      </a:pPr>
                      <a:r>
                        <a:rPr lang="en-US" sz="1600" b="0" u="none" strike="noStrike" cap="none">
                          <a:solidFill>
                            <a:schemeClr val="dk1"/>
                          </a:solidFill>
                          <a:latin typeface="Malgun Gothic"/>
                          <a:ea typeface="Malgun Gothic"/>
                          <a:cs typeface="Malgun Gothic"/>
                          <a:sym typeface="Malgun Gothic"/>
                        </a:rPr>
                        <a:t>Each entry in the neighbor map corresponds to a pointer to the closest node in the network </a:t>
                      </a:r>
                      <a:endParaRPr sz="1400" u="none" strike="noStrike" cap="none"/>
                    </a:p>
                    <a:p>
                      <a:pPr marL="285750" marR="0" lvl="0" indent="-184150" algn="l" rtl="0">
                        <a:lnSpc>
                          <a:spcPct val="100000"/>
                        </a:lnSpc>
                        <a:spcBef>
                          <a:spcPts val="0"/>
                        </a:spcBef>
                        <a:spcAft>
                          <a:spcPts val="0"/>
                        </a:spcAft>
                        <a:buClr>
                          <a:schemeClr val="dk1"/>
                        </a:buClr>
                        <a:buSzPts val="1600"/>
                        <a:buFont typeface="Arial"/>
                        <a:buNone/>
                      </a:pPr>
                      <a:endParaRPr sz="1600" b="0" u="none" strike="noStrike" cap="none">
                        <a:solidFill>
                          <a:schemeClr val="dk1"/>
                        </a:solidFill>
                        <a:latin typeface="Malgun Gothic"/>
                        <a:ea typeface="Malgun Gothic"/>
                        <a:cs typeface="Malgun Gothic"/>
                        <a:sym typeface="Malgun Gothic"/>
                      </a:endParaRPr>
                    </a:p>
                    <a:p>
                      <a:pPr marL="285750" marR="0" lvl="0" indent="-285750" algn="l" rtl="0">
                        <a:lnSpc>
                          <a:spcPct val="100000"/>
                        </a:lnSpc>
                        <a:spcBef>
                          <a:spcPts val="0"/>
                        </a:spcBef>
                        <a:spcAft>
                          <a:spcPts val="0"/>
                        </a:spcAft>
                        <a:buClr>
                          <a:schemeClr val="dk1"/>
                        </a:buClr>
                        <a:buSzPts val="1600"/>
                        <a:buFont typeface="Arial"/>
                        <a:buChar char="•"/>
                      </a:pPr>
                      <a:r>
                        <a:rPr lang="en-US" sz="1600" b="0" u="none" strike="noStrike" cap="none">
                          <a:solidFill>
                            <a:schemeClr val="dk1"/>
                          </a:solidFill>
                          <a:latin typeface="Malgun Gothic"/>
                          <a:ea typeface="Malgun Gothic"/>
                          <a:cs typeface="Malgun Gothic"/>
                          <a:sym typeface="Malgun Gothic"/>
                        </a:rPr>
                        <a:t>ID matches the number in the neighbor map up to a digit position</a:t>
                      </a:r>
                      <a:endParaRPr sz="1400" u="none" strike="noStrike" cap="none"/>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bl>
          </a:graphicData>
        </a:graphic>
      </p:graphicFrame>
      <p:sp>
        <p:nvSpPr>
          <p:cNvPr id="2" name="슬라이드 번호 개체 틀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20"/>
          <p:cNvSpPr txBox="1">
            <a:spLocks noGrp="1"/>
          </p:cNvSpPr>
          <p:nvPr>
            <p:ph type="body" idx="1"/>
          </p:nvPr>
        </p:nvSpPr>
        <p:spPr>
          <a:xfrm>
            <a:off x="355001" y="763037"/>
            <a:ext cx="11553713" cy="5702904"/>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solidFill>
                <a:srgbClr val="C00000"/>
              </a:solidFill>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a:p>
            <a:pPr marL="0" lvl="0" indent="0" algn="l" rtl="0">
              <a:lnSpc>
                <a:spcPct val="90000"/>
              </a:lnSpc>
              <a:spcBef>
                <a:spcPts val="1000"/>
              </a:spcBef>
              <a:spcAft>
                <a:spcPts val="0"/>
              </a:spcAft>
              <a:buClr>
                <a:schemeClr val="dk1"/>
              </a:buClr>
              <a:buSzPts val="2000"/>
              <a:buNone/>
            </a:pPr>
            <a:endParaRPr sz="2000"/>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p:txBody>
      </p:sp>
      <p:sp>
        <p:nvSpPr>
          <p:cNvPr id="323" name="Google Shape;323;p20"/>
          <p:cNvSpPr txBox="1"/>
          <p:nvPr/>
        </p:nvSpPr>
        <p:spPr>
          <a:xfrm>
            <a:off x="609672" y="501427"/>
            <a:ext cx="9868276" cy="52322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Peer-to-Peer Distributed Object Location and Routing</a:t>
            </a:r>
            <a:endParaRPr sz="2800" b="1" i="0" u="none" strike="noStrike" cap="none">
              <a:solidFill>
                <a:srgbClr val="000000"/>
              </a:solidFill>
              <a:latin typeface="Malgun Gothic"/>
              <a:ea typeface="Malgun Gothic"/>
              <a:cs typeface="Malgun Gothic"/>
              <a:sym typeface="Malgun Gothic"/>
            </a:endParaRPr>
          </a:p>
        </p:txBody>
      </p:sp>
      <p:sp>
        <p:nvSpPr>
          <p:cNvPr id="324" name="Google Shape;324;p20"/>
          <p:cNvSpPr txBox="1"/>
          <p:nvPr/>
        </p:nvSpPr>
        <p:spPr>
          <a:xfrm>
            <a:off x="849900" y="1086200"/>
            <a:ext cx="4538400" cy="708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Malgun Gothic"/>
                <a:ea typeface="Malgun Gothic"/>
                <a:cs typeface="Malgun Gothic"/>
                <a:sym typeface="Malgun Gothic"/>
              </a:rPr>
              <a:t>Structured Architectures Examples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Malgun Gothic"/>
                <a:ea typeface="Malgun Gothic"/>
                <a:cs typeface="Malgun Gothic"/>
                <a:sym typeface="Malgun Gothic"/>
              </a:rPr>
              <a:t>: Tapestry</a:t>
            </a:r>
            <a:endParaRPr sz="2000" b="1" i="0" u="none" strike="noStrike" cap="none">
              <a:solidFill>
                <a:schemeClr val="dk1"/>
              </a:solidFill>
              <a:latin typeface="Malgun Gothic"/>
              <a:ea typeface="Malgun Gothic"/>
              <a:cs typeface="Malgun Gothic"/>
              <a:sym typeface="Malgun Gothic"/>
            </a:endParaRPr>
          </a:p>
        </p:txBody>
      </p:sp>
      <p:pic>
        <p:nvPicPr>
          <p:cNvPr id="325" name="Google Shape;325;p20"/>
          <p:cNvPicPr preferRelativeResize="0"/>
          <p:nvPr/>
        </p:nvPicPr>
        <p:blipFill rotWithShape="1">
          <a:blip r:embed="rId3">
            <a:alphaModFix/>
          </a:blip>
          <a:srcRect b="19451"/>
          <a:stretch/>
        </p:blipFill>
        <p:spPr>
          <a:xfrm>
            <a:off x="6549018" y="1603294"/>
            <a:ext cx="4109225" cy="4284000"/>
          </a:xfrm>
          <a:prstGeom prst="rect">
            <a:avLst/>
          </a:prstGeom>
          <a:noFill/>
          <a:ln>
            <a:noFill/>
          </a:ln>
        </p:spPr>
      </p:pic>
      <p:graphicFrame>
        <p:nvGraphicFramePr>
          <p:cNvPr id="326" name="Google Shape;326;p20"/>
          <p:cNvGraphicFramePr/>
          <p:nvPr/>
        </p:nvGraphicFramePr>
        <p:xfrm>
          <a:off x="849907" y="2398868"/>
          <a:ext cx="5880500" cy="2431250"/>
        </p:xfrm>
        <a:graphic>
          <a:graphicData uri="http://schemas.openxmlformats.org/drawingml/2006/table">
            <a:tbl>
              <a:tblPr firstRow="1" bandRow="1">
                <a:noFill/>
                <a:tableStyleId>{64EE41E3-0AA9-48C0-9127-84F7BCB7B911}</a:tableStyleId>
              </a:tblPr>
              <a:tblGrid>
                <a:gridCol w="5880500">
                  <a:extLst>
                    <a:ext uri="{9D8B030D-6E8A-4147-A177-3AD203B41FA5}">
                      <a16:colId xmlns:a16="http://schemas.microsoft.com/office/drawing/2014/main" val="20000"/>
                    </a:ext>
                  </a:extLst>
                </a:gridCol>
              </a:tblGrid>
              <a:tr h="2431250">
                <a:tc>
                  <a:txBody>
                    <a:bodyPr/>
                    <a:lstStyle/>
                    <a:p>
                      <a:pPr marL="0" marR="0" lvl="0" indent="0" algn="l" rtl="0">
                        <a:lnSpc>
                          <a:spcPct val="100000"/>
                        </a:lnSpc>
                        <a:spcBef>
                          <a:spcPts val="0"/>
                        </a:spcBef>
                        <a:spcAft>
                          <a:spcPts val="0"/>
                        </a:spcAft>
                        <a:buClr>
                          <a:schemeClr val="dk1"/>
                        </a:buClr>
                        <a:buSzPts val="1800"/>
                        <a:buFont typeface="Arial"/>
                        <a:buNone/>
                      </a:pPr>
                      <a:r>
                        <a:rPr lang="en-US" sz="1800" b="1" u="none" strike="noStrike" cap="none">
                          <a:solidFill>
                            <a:schemeClr val="dk1"/>
                          </a:solidFill>
                          <a:latin typeface="Malgun Gothic"/>
                          <a:ea typeface="Malgun Gothic"/>
                          <a:cs typeface="Malgun Gothic"/>
                          <a:sym typeface="Malgun Gothic"/>
                        </a:rPr>
                        <a:t>Plaxton mesh routing example: </a:t>
                      </a:r>
                      <a:endParaRPr sz="1400" u="none" strike="noStrike" cap="none"/>
                    </a:p>
                    <a:p>
                      <a:pPr marL="0" marR="0" lvl="0" indent="0" algn="l" rtl="0">
                        <a:lnSpc>
                          <a:spcPct val="100000"/>
                        </a:lnSpc>
                        <a:spcBef>
                          <a:spcPts val="0"/>
                        </a:spcBef>
                        <a:spcAft>
                          <a:spcPts val="0"/>
                        </a:spcAft>
                        <a:buClr>
                          <a:schemeClr val="dk1"/>
                        </a:buClr>
                        <a:buSzPts val="1600"/>
                        <a:buFont typeface="Arial"/>
                        <a:buNone/>
                      </a:pPr>
                      <a:endParaRPr sz="1600" b="0" u="none" strike="noStrike" cap="none">
                        <a:solidFill>
                          <a:schemeClr val="dk1"/>
                        </a:solidFill>
                        <a:latin typeface="Malgun Gothic"/>
                        <a:ea typeface="Malgun Gothic"/>
                        <a:cs typeface="Malgun Gothic"/>
                        <a:sym typeface="Malgun Gothic"/>
                      </a:endParaRPr>
                    </a:p>
                    <a:p>
                      <a:pPr marL="0" marR="0" lvl="0" indent="0" algn="l" rtl="0">
                        <a:lnSpc>
                          <a:spcPct val="100000"/>
                        </a:lnSpc>
                        <a:spcBef>
                          <a:spcPts val="0"/>
                        </a:spcBef>
                        <a:spcAft>
                          <a:spcPts val="0"/>
                        </a:spcAft>
                        <a:buClr>
                          <a:schemeClr val="dk1"/>
                        </a:buClr>
                        <a:buSzPts val="1600"/>
                        <a:buFont typeface="Arial"/>
                        <a:buNone/>
                      </a:pPr>
                      <a:endParaRPr sz="1600" b="0" u="none" strike="noStrike" cap="none">
                        <a:solidFill>
                          <a:schemeClr val="dk1"/>
                        </a:solidFill>
                        <a:latin typeface="Malgun Gothic"/>
                        <a:ea typeface="Malgun Gothic"/>
                        <a:cs typeface="Malgun Gothic"/>
                        <a:sym typeface="Malgun Gothic"/>
                      </a:endParaRPr>
                    </a:p>
                    <a:p>
                      <a:pPr marL="0" marR="0" lvl="0" indent="0" algn="l" rtl="0">
                        <a:lnSpc>
                          <a:spcPct val="100000"/>
                        </a:lnSpc>
                        <a:spcBef>
                          <a:spcPts val="0"/>
                        </a:spcBef>
                        <a:spcAft>
                          <a:spcPts val="0"/>
                        </a:spcAft>
                        <a:buClr>
                          <a:schemeClr val="dk1"/>
                        </a:buClr>
                        <a:buSzPts val="1600"/>
                        <a:buFont typeface="Arial"/>
                        <a:buNone/>
                      </a:pPr>
                      <a:r>
                        <a:rPr lang="en-US" sz="1600" b="0" u="none" strike="noStrike" cap="none">
                          <a:solidFill>
                            <a:schemeClr val="dk1"/>
                          </a:solidFill>
                          <a:latin typeface="Malgun Gothic"/>
                          <a:ea typeface="Malgun Gothic"/>
                          <a:cs typeface="Malgun Gothic"/>
                          <a:sym typeface="Malgun Gothic"/>
                        </a:rPr>
                        <a:t>Message from </a:t>
                      </a:r>
                      <a:r>
                        <a:rPr lang="en-US" sz="1600" b="0" u="none" strike="noStrike" cap="none">
                          <a:solidFill>
                            <a:schemeClr val="accent1"/>
                          </a:solidFill>
                          <a:latin typeface="Malgun Gothic"/>
                          <a:ea typeface="Malgun Gothic"/>
                          <a:cs typeface="Malgun Gothic"/>
                          <a:sym typeface="Malgun Gothic"/>
                        </a:rPr>
                        <a:t>node with ID = 67493 </a:t>
                      </a:r>
                      <a:r>
                        <a:rPr lang="en-US" sz="1600" b="1" u="none" strike="noStrike" cap="none">
                          <a:solidFill>
                            <a:schemeClr val="dk1"/>
                          </a:solidFill>
                          <a:latin typeface="Malgun Gothic"/>
                          <a:ea typeface="Malgun Gothic"/>
                          <a:cs typeface="Malgun Gothic"/>
                          <a:sym typeface="Malgun Gothic"/>
                        </a:rPr>
                        <a:t>→</a:t>
                      </a:r>
                      <a:r>
                        <a:rPr lang="en-US" sz="1600" b="0" u="none" strike="noStrike" cap="none">
                          <a:solidFill>
                            <a:schemeClr val="dk1"/>
                          </a:solidFill>
                          <a:latin typeface="Malgun Gothic"/>
                          <a:ea typeface="Malgun Gothic"/>
                          <a:cs typeface="Malgun Gothic"/>
                          <a:sym typeface="Malgun Gothic"/>
                        </a:rPr>
                        <a:t> </a:t>
                      </a:r>
                      <a:r>
                        <a:rPr lang="en-US" sz="1600" b="0" u="none" strike="noStrike" cap="none">
                          <a:solidFill>
                            <a:schemeClr val="accent1"/>
                          </a:solidFill>
                          <a:latin typeface="Malgun Gothic"/>
                          <a:ea typeface="Malgun Gothic"/>
                          <a:cs typeface="Malgun Gothic"/>
                          <a:sym typeface="Malgun Gothic"/>
                        </a:rPr>
                        <a:t>Node ID = 34567</a:t>
                      </a:r>
                      <a:endParaRPr sz="1400" u="none" strike="noStrike" cap="none"/>
                    </a:p>
                    <a:p>
                      <a:pPr marL="0" marR="0" lvl="0" indent="0" algn="l" rtl="0">
                        <a:lnSpc>
                          <a:spcPct val="100000"/>
                        </a:lnSpc>
                        <a:spcBef>
                          <a:spcPts val="0"/>
                        </a:spcBef>
                        <a:spcAft>
                          <a:spcPts val="0"/>
                        </a:spcAft>
                        <a:buClr>
                          <a:schemeClr val="dk1"/>
                        </a:buClr>
                        <a:buSzPts val="1600"/>
                        <a:buFont typeface="Arial"/>
                        <a:buNone/>
                      </a:pPr>
                      <a:endParaRPr sz="1600" b="1" u="none" strike="noStrike" cap="none">
                        <a:solidFill>
                          <a:schemeClr val="accent1"/>
                        </a:solidFill>
                        <a:latin typeface="Malgun Gothic"/>
                        <a:ea typeface="Malgun Gothic"/>
                        <a:cs typeface="Malgun Gothic"/>
                        <a:sym typeface="Malgun Gothic"/>
                      </a:endParaRPr>
                    </a:p>
                    <a:p>
                      <a:pPr marL="0" marR="0" lvl="0" indent="0" algn="l" rtl="0">
                        <a:lnSpc>
                          <a:spcPct val="100000"/>
                        </a:lnSpc>
                        <a:spcBef>
                          <a:spcPts val="0"/>
                        </a:spcBef>
                        <a:spcAft>
                          <a:spcPts val="0"/>
                        </a:spcAft>
                        <a:buClr>
                          <a:schemeClr val="dk1"/>
                        </a:buClr>
                        <a:buSzPts val="1600"/>
                        <a:buFont typeface="Arial"/>
                        <a:buNone/>
                      </a:pPr>
                      <a:r>
                        <a:rPr lang="en-US" sz="1600" b="0" u="none" strike="noStrike" cap="none">
                          <a:solidFill>
                            <a:schemeClr val="dk1"/>
                          </a:solidFill>
                          <a:latin typeface="Malgun Gothic"/>
                          <a:ea typeface="Malgun Gothic"/>
                          <a:cs typeface="Malgun Gothic"/>
                          <a:sym typeface="Malgun Gothic"/>
                        </a:rPr>
                        <a:t>Digits are resolved right to left</a:t>
                      </a:r>
                      <a:endParaRPr sz="1400" u="none" strike="noStrike" cap="none"/>
                    </a:p>
                    <a:p>
                      <a:pPr marL="0" marR="0" lvl="0" indent="0" algn="l" rtl="0">
                        <a:lnSpc>
                          <a:spcPct val="100000"/>
                        </a:lnSpc>
                        <a:spcBef>
                          <a:spcPts val="0"/>
                        </a:spcBef>
                        <a:spcAft>
                          <a:spcPts val="0"/>
                        </a:spcAft>
                        <a:buClr>
                          <a:schemeClr val="dk1"/>
                        </a:buClr>
                        <a:buSzPts val="1600"/>
                        <a:buFont typeface="Arial"/>
                        <a:buNone/>
                      </a:pPr>
                      <a:endParaRPr sz="1600" b="0" u="none" strike="noStrike" cap="none">
                        <a:solidFill>
                          <a:schemeClr val="dk1"/>
                        </a:solidFill>
                        <a:latin typeface="Malgun Gothic"/>
                        <a:ea typeface="Malgun Gothic"/>
                        <a:cs typeface="Malgun Gothic"/>
                        <a:sym typeface="Malgun Gothic"/>
                      </a:endParaRPr>
                    </a:p>
                    <a:p>
                      <a:pPr marL="0" marR="0" lvl="0" indent="0" algn="l" rtl="0">
                        <a:lnSpc>
                          <a:spcPct val="100000"/>
                        </a:lnSpc>
                        <a:spcBef>
                          <a:spcPts val="0"/>
                        </a:spcBef>
                        <a:spcAft>
                          <a:spcPts val="0"/>
                        </a:spcAft>
                        <a:buClr>
                          <a:schemeClr val="dk1"/>
                        </a:buClr>
                        <a:buSzPts val="1600"/>
                        <a:buFont typeface="Arial"/>
                        <a:buNone/>
                      </a:pPr>
                      <a:r>
                        <a:rPr lang="en-US" sz="1600" b="0" u="none" strike="noStrike" cap="none">
                          <a:solidFill>
                            <a:schemeClr val="dk1"/>
                          </a:solidFill>
                        </a:rPr>
                        <a:t>xxxx7 → xxx67 → xx567 → x4567 → 34567</a:t>
                      </a:r>
                      <a:endParaRPr sz="1600" b="0" u="none" strike="noStrike" cap="none">
                        <a:solidFill>
                          <a:schemeClr val="dk1"/>
                        </a:solidFill>
                        <a:latin typeface="Malgun Gothic"/>
                        <a:ea typeface="Malgun Gothic"/>
                        <a:cs typeface="Malgun Gothic"/>
                        <a:sym typeface="Malgun Gothic"/>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bl>
          </a:graphicData>
        </a:graphic>
      </p:graphicFrame>
      <p:sp>
        <p:nvSpPr>
          <p:cNvPr id="2" name="슬라이드 번호 개체 틀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21"/>
          <p:cNvSpPr txBox="1">
            <a:spLocks noGrp="1"/>
          </p:cNvSpPr>
          <p:nvPr>
            <p:ph type="body" idx="1"/>
          </p:nvPr>
        </p:nvSpPr>
        <p:spPr>
          <a:xfrm>
            <a:off x="355001" y="763037"/>
            <a:ext cx="11553600" cy="5703000"/>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solidFill>
                <a:srgbClr val="C00000"/>
              </a:solidFill>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a:p>
            <a:pPr marL="0" lvl="0" indent="0" algn="l" rtl="0">
              <a:lnSpc>
                <a:spcPct val="90000"/>
              </a:lnSpc>
              <a:spcBef>
                <a:spcPts val="1000"/>
              </a:spcBef>
              <a:spcAft>
                <a:spcPts val="0"/>
              </a:spcAft>
              <a:buClr>
                <a:schemeClr val="dk1"/>
              </a:buClr>
              <a:buSzPts val="2000"/>
              <a:buNone/>
            </a:pPr>
            <a:endParaRPr sz="2000"/>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p:txBody>
      </p:sp>
      <p:sp>
        <p:nvSpPr>
          <p:cNvPr id="333" name="Google Shape;333;p21"/>
          <p:cNvSpPr txBox="1"/>
          <p:nvPr/>
        </p:nvSpPr>
        <p:spPr>
          <a:xfrm>
            <a:off x="609675" y="501425"/>
            <a:ext cx="10329600" cy="9540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Peer-to-Peer Content Distribution systems &amp; Architectures Overview</a:t>
            </a:r>
            <a:endParaRPr sz="2800" b="1" i="0" u="none" strike="noStrike" cap="none">
              <a:solidFill>
                <a:srgbClr val="000000"/>
              </a:solidFill>
              <a:latin typeface="Malgun Gothic"/>
              <a:ea typeface="Malgun Gothic"/>
              <a:cs typeface="Malgun Gothic"/>
              <a:sym typeface="Malgun Gothic"/>
            </a:endParaRPr>
          </a:p>
        </p:txBody>
      </p:sp>
      <p:pic>
        <p:nvPicPr>
          <p:cNvPr id="334" name="Google Shape;334;p21"/>
          <p:cNvPicPr preferRelativeResize="0"/>
          <p:nvPr/>
        </p:nvPicPr>
        <p:blipFill rotWithShape="1">
          <a:blip r:embed="rId3">
            <a:alphaModFix/>
          </a:blip>
          <a:srcRect l="52106" t="31421" r="18705" b="19432"/>
          <a:stretch/>
        </p:blipFill>
        <p:spPr>
          <a:xfrm>
            <a:off x="3661125" y="1950076"/>
            <a:ext cx="4941450" cy="4350651"/>
          </a:xfrm>
          <a:prstGeom prst="rect">
            <a:avLst/>
          </a:prstGeom>
          <a:noFill/>
          <a:ln>
            <a:noFill/>
          </a:ln>
        </p:spPr>
      </p:pic>
      <p:sp>
        <p:nvSpPr>
          <p:cNvPr id="335" name="Google Shape;335;p21"/>
          <p:cNvSpPr/>
          <p:nvPr/>
        </p:nvSpPr>
        <p:spPr>
          <a:xfrm>
            <a:off x="3891075" y="1455525"/>
            <a:ext cx="4711500" cy="615300"/>
          </a:xfrm>
          <a:prstGeom prst="rightArrow">
            <a:avLst>
              <a:gd name="adj1" fmla="val 50000"/>
              <a:gd name="adj2" fmla="val 50000"/>
            </a:avLst>
          </a:prstGeom>
          <a:solidFill>
            <a:srgbClr val="FF0000"/>
          </a:solid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6" name="Google Shape;336;p21"/>
          <p:cNvSpPr/>
          <p:nvPr/>
        </p:nvSpPr>
        <p:spPr>
          <a:xfrm>
            <a:off x="3073950" y="2109850"/>
            <a:ext cx="651000" cy="4031100"/>
          </a:xfrm>
          <a:prstGeom prst="downArrow">
            <a:avLst>
              <a:gd name="adj1" fmla="val 50000"/>
              <a:gd name="adj2" fmla="val 50000"/>
            </a:avLst>
          </a:prstGeom>
          <a:solidFill>
            <a:srgbClr val="FF0000"/>
          </a:solid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7" name="Google Shape;337;p21"/>
          <p:cNvSpPr txBox="1"/>
          <p:nvPr/>
        </p:nvSpPr>
        <p:spPr>
          <a:xfrm rot="-5400000">
            <a:off x="2430900" y="3772050"/>
            <a:ext cx="1937100" cy="52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300"/>
              <a:buFont typeface="Arial"/>
              <a:buNone/>
            </a:pPr>
            <a:r>
              <a:rPr lang="en-US" sz="2300" b="1" i="0" u="none" strike="noStrike" cap="none">
                <a:solidFill>
                  <a:srgbClr val="000000"/>
                </a:solidFill>
                <a:latin typeface="Malgun Gothic"/>
                <a:ea typeface="Malgun Gothic"/>
                <a:cs typeface="Malgun Gothic"/>
                <a:sym typeface="Malgun Gothic"/>
              </a:rPr>
              <a:t>By Structure</a:t>
            </a:r>
            <a:endParaRPr sz="2300" b="1" i="0" u="none" strike="noStrike" cap="none">
              <a:solidFill>
                <a:srgbClr val="000000"/>
              </a:solidFill>
              <a:latin typeface="Malgun Gothic"/>
              <a:ea typeface="Malgun Gothic"/>
              <a:cs typeface="Malgun Gothic"/>
              <a:sym typeface="Malgun Gothic"/>
            </a:endParaRPr>
          </a:p>
        </p:txBody>
      </p:sp>
      <p:sp>
        <p:nvSpPr>
          <p:cNvPr id="338" name="Google Shape;338;p21"/>
          <p:cNvSpPr txBox="1"/>
          <p:nvPr/>
        </p:nvSpPr>
        <p:spPr>
          <a:xfrm>
            <a:off x="4949825" y="1497700"/>
            <a:ext cx="2999400" cy="410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300"/>
              <a:buFont typeface="Arial"/>
              <a:buNone/>
            </a:pPr>
            <a:r>
              <a:rPr lang="en-US" sz="2300" b="1" i="0" u="none" strike="noStrike" cap="none">
                <a:solidFill>
                  <a:srgbClr val="000000"/>
                </a:solidFill>
                <a:latin typeface="Malgun Gothic"/>
                <a:ea typeface="Malgun Gothic"/>
                <a:cs typeface="Malgun Gothic"/>
                <a:sym typeface="Malgun Gothic"/>
              </a:rPr>
              <a:t>By Centralization</a:t>
            </a:r>
            <a:endParaRPr sz="2300" b="1" i="0" u="none" strike="noStrike" cap="none">
              <a:solidFill>
                <a:srgbClr val="000000"/>
              </a:solidFill>
              <a:latin typeface="Malgun Gothic"/>
              <a:ea typeface="Malgun Gothic"/>
              <a:cs typeface="Malgun Gothic"/>
              <a:sym typeface="Malgun Gothic"/>
            </a:endParaRPr>
          </a:p>
        </p:txBody>
      </p:sp>
      <p:sp>
        <p:nvSpPr>
          <p:cNvPr id="2" name="슬라이드 번호 개체 틀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7"/>
          <p:cNvSpPr txBox="1">
            <a:spLocks noGrp="1"/>
          </p:cNvSpPr>
          <p:nvPr>
            <p:ph type="body" idx="1"/>
          </p:nvPr>
        </p:nvSpPr>
        <p:spPr>
          <a:xfrm>
            <a:off x="355001" y="763037"/>
            <a:ext cx="11553713" cy="5702904"/>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solidFill>
                <a:srgbClr val="C00000"/>
              </a:solidFill>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p:txBody>
      </p:sp>
      <p:sp>
        <p:nvSpPr>
          <p:cNvPr id="345" name="Google Shape;345;p7"/>
          <p:cNvSpPr txBox="1"/>
          <p:nvPr/>
        </p:nvSpPr>
        <p:spPr>
          <a:xfrm>
            <a:off x="609672" y="501427"/>
            <a:ext cx="8190083"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Content Caching, Replication and Migration</a:t>
            </a:r>
            <a:endParaRPr sz="1400" b="1" i="0" u="none" strike="noStrike" cap="none">
              <a:solidFill>
                <a:srgbClr val="000000"/>
              </a:solidFill>
              <a:latin typeface="Arial"/>
              <a:ea typeface="Arial"/>
              <a:cs typeface="Arial"/>
              <a:sym typeface="Arial"/>
            </a:endParaRPr>
          </a:p>
        </p:txBody>
      </p:sp>
      <p:sp>
        <p:nvSpPr>
          <p:cNvPr id="346" name="Google Shape;346;p7"/>
          <p:cNvSpPr txBox="1"/>
          <p:nvPr/>
        </p:nvSpPr>
        <p:spPr>
          <a:xfrm>
            <a:off x="599256" y="1113824"/>
            <a:ext cx="11109748" cy="526293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rgbClr val="000000"/>
                </a:solidFill>
                <a:latin typeface="Malgun Gothic"/>
                <a:ea typeface="Malgun Gothic"/>
                <a:cs typeface="Malgun Gothic"/>
                <a:sym typeface="Malgun Gothic"/>
              </a:rPr>
              <a:t>When multiple clients access one content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Arial"/>
              <a:buNone/>
            </a:pPr>
            <a:r>
              <a:rPr lang="en-US" sz="2200" b="0" i="0" u="none" strike="noStrike" cap="none">
                <a:solidFill>
                  <a:srgbClr val="000000"/>
                </a:solidFill>
                <a:latin typeface="Malgun Gothic"/>
                <a:ea typeface="Malgun Gothic"/>
                <a:cs typeface="Malgun Gothic"/>
                <a:sym typeface="Malgun Gothic"/>
              </a:rPr>
              <a:t>☞ Accessibility and performance issues </a:t>
            </a:r>
            <a:r>
              <a:rPr lang="en-US" sz="2200" b="1" i="0" u="none" strike="noStrike" cap="none">
                <a:solidFill>
                  <a:srgbClr val="000000"/>
                </a:solidFill>
                <a:latin typeface="Malgun Gothic"/>
                <a:ea typeface="Malgun Gothic"/>
                <a:cs typeface="Malgun Gothic"/>
                <a:sym typeface="Malgun Gothic"/>
              </a:rPr>
              <a:t>if content is stored on only one node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Arial"/>
              <a:buNone/>
            </a:pPr>
            <a:endParaRPr sz="22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Arial"/>
              <a:buNone/>
            </a:pPr>
            <a:r>
              <a:rPr lang="en-US" sz="2200" b="0" i="0" u="none" strike="noStrike" cap="none">
                <a:solidFill>
                  <a:srgbClr val="000000"/>
                </a:solidFill>
                <a:latin typeface="Malgun Gothic"/>
                <a:ea typeface="Malgun Gothic"/>
                <a:cs typeface="Malgun Gothic"/>
                <a:sym typeface="Malgun Gothic"/>
              </a:rPr>
              <a:t>Copy content to multiple nodes</a:t>
            </a:r>
            <a:endParaRPr sz="22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800"/>
              <a:buFont typeface="Arial"/>
              <a:buChar char="•"/>
            </a:pPr>
            <a:r>
              <a:rPr lang="en-US" sz="1600" b="0" i="0" u="none" strike="noStrike" cap="none">
                <a:solidFill>
                  <a:srgbClr val="000000"/>
                </a:solidFill>
                <a:latin typeface="Arial"/>
                <a:ea typeface="Arial"/>
                <a:cs typeface="Arial"/>
                <a:sym typeface="Arial"/>
              </a:rPr>
              <a:t>improving availability</a:t>
            </a:r>
            <a:endParaRPr sz="16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800"/>
              <a:buFont typeface="Arial"/>
              <a:buChar char="•"/>
            </a:pPr>
            <a:r>
              <a:rPr lang="en-US" sz="1600" b="0" i="0" u="none" strike="noStrike" cap="none">
                <a:solidFill>
                  <a:srgbClr val="000000"/>
                </a:solidFill>
                <a:latin typeface="Arial"/>
                <a:ea typeface="Arial"/>
                <a:cs typeface="Arial"/>
                <a:sym typeface="Arial"/>
              </a:rPr>
              <a:t>enhancing performance</a:t>
            </a:r>
            <a:endParaRPr sz="16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800"/>
              <a:buFont typeface="Arial"/>
              <a:buChar char="•"/>
            </a:pPr>
            <a:r>
              <a:rPr lang="en-US" sz="1600" b="0" i="0" u="none" strike="noStrike" cap="none">
                <a:solidFill>
                  <a:srgbClr val="000000"/>
                </a:solidFill>
                <a:latin typeface="Arial"/>
                <a:ea typeface="Arial"/>
                <a:cs typeface="Arial"/>
                <a:sym typeface="Arial"/>
              </a:rPr>
              <a:t>resisting censorship attempts</a:t>
            </a:r>
            <a:endParaRPr sz="16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Malgun Gothic"/>
                <a:ea typeface="Malgun Gothic"/>
                <a:cs typeface="Malgun Gothic"/>
                <a:sym typeface="Malgun Gothic"/>
              </a:rPr>
              <a:t>Copying method</a:t>
            </a:r>
            <a:endParaRPr sz="18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passive replication : </a:t>
            </a:r>
            <a:r>
              <a:rPr lang="en-US" sz="1800" b="0" i="0" u="none" strike="noStrike" cap="none">
                <a:solidFill>
                  <a:srgbClr val="000000"/>
                </a:solidFill>
                <a:latin typeface="Malgun Gothic"/>
                <a:ea typeface="Malgun Gothic"/>
                <a:cs typeface="Malgun Gothic"/>
                <a:sym typeface="Malgun Gothic"/>
              </a:rPr>
              <a:t>Copy/Send on request</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Malgun Gothic"/>
                <a:ea typeface="Malgun Gothic"/>
                <a:cs typeface="Malgun Gothic"/>
                <a:sym typeface="Malgun Gothic"/>
              </a:rPr>
              <a:t>cache-based replication : Save copied content from other nodes once</a:t>
            </a:r>
            <a:endParaRPr sz="1800" b="0" i="0" u="none" strike="noStrike" cap="none">
              <a:solidFill>
                <a:srgbClr val="000000"/>
              </a:solidFill>
              <a:latin typeface="Malgun Gothic"/>
              <a:ea typeface="Malgun Gothic"/>
              <a:cs typeface="Malgun Gothic"/>
              <a:sym typeface="Malgun Gothic"/>
            </a:endParaRPr>
          </a:p>
          <a:p>
            <a:pPr marL="285750" marR="0" lvl="0" indent="-28575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active replication : The administrator actively stores data before the request is received</a:t>
            </a:r>
            <a:endParaRPr sz="18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Instrospective replica management : Predict the request and replicate it enough to accommodate it</a:t>
            </a:r>
            <a:endParaRPr sz="1800" b="0" i="0" u="none" strike="noStrike" cap="none">
              <a:solidFill>
                <a:srgbClr val="000000"/>
              </a:solidFill>
              <a:latin typeface="Arial"/>
              <a:ea typeface="Arial"/>
              <a:cs typeface="Arial"/>
              <a:sym typeface="Arial"/>
            </a:endParaRPr>
          </a:p>
          <a:p>
            <a:pPr marL="742950" marR="0" lvl="1" indent="-28575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Dynamic replica management : If content is not available in response time, duplicate it additionally</a:t>
            </a:r>
            <a:endParaRPr sz="1800" b="0" i="0" u="none" strike="noStrike" cap="none">
              <a:solidFill>
                <a:srgbClr val="000000"/>
              </a:solidFill>
              <a:latin typeface="Arial"/>
              <a:ea typeface="Arial"/>
              <a:cs typeface="Arial"/>
              <a:sym typeface="Arial"/>
            </a:endParaRPr>
          </a:p>
          <a:p>
            <a:pPr marL="742950" marR="0" lvl="1" indent="-17145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Arial"/>
                <a:ea typeface="Arial"/>
                <a:cs typeface="Arial"/>
                <a:sym typeface="Arial"/>
              </a:rPr>
              <a:t>Weakness of copying</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More complex content security and integrity verification</a:t>
            </a:r>
            <a:endParaRPr sz="18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
          <p:cNvSpPr txBox="1">
            <a:spLocks noGrp="1"/>
          </p:cNvSpPr>
          <p:nvPr>
            <p:ph type="body" idx="1"/>
          </p:nvPr>
        </p:nvSpPr>
        <p:spPr>
          <a:xfrm>
            <a:off x="387274" y="763037"/>
            <a:ext cx="11553600" cy="5703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Clr>
                <a:schemeClr val="dk1"/>
              </a:buClr>
              <a:buSzPts val="2000"/>
              <a:buNone/>
            </a:pPr>
            <a:endParaRPr sz="2000"/>
          </a:p>
          <a:p>
            <a:pPr marL="0" lvl="0" indent="0" algn="l" rtl="0">
              <a:lnSpc>
                <a:spcPct val="90000"/>
              </a:lnSpc>
              <a:spcBef>
                <a:spcPts val="1000"/>
              </a:spcBef>
              <a:spcAft>
                <a:spcPts val="0"/>
              </a:spcAft>
              <a:buClr>
                <a:schemeClr val="dk1"/>
              </a:buClr>
              <a:buSzPts val="2000"/>
              <a:buNone/>
            </a:pPr>
            <a:endParaRPr sz="2000"/>
          </a:p>
          <a:p>
            <a:pPr marL="228600" lvl="0" indent="-228600" algn="l" rtl="0">
              <a:lnSpc>
                <a:spcPct val="90000"/>
              </a:lnSpc>
              <a:spcBef>
                <a:spcPts val="1000"/>
              </a:spcBef>
              <a:spcAft>
                <a:spcPts val="0"/>
              </a:spcAft>
              <a:buClr>
                <a:schemeClr val="dk1"/>
              </a:buClr>
              <a:buSzPts val="2000"/>
              <a:buChar char="•"/>
            </a:pPr>
            <a:r>
              <a:rPr lang="en-US" sz="2000" b="1"/>
              <a:t>Peer-to-Peer computing</a:t>
            </a:r>
            <a:endParaRPr/>
          </a:p>
          <a:p>
            <a:pPr marL="0" lvl="0" indent="0" algn="l" rtl="0">
              <a:lnSpc>
                <a:spcPct val="150000"/>
              </a:lnSpc>
              <a:spcBef>
                <a:spcPts val="1000"/>
              </a:spcBef>
              <a:spcAft>
                <a:spcPts val="0"/>
              </a:spcAft>
              <a:buClr>
                <a:schemeClr val="dk1"/>
              </a:buClr>
              <a:buSzPts val="2000"/>
              <a:buNone/>
            </a:pPr>
            <a:r>
              <a:rPr lang="en-US" sz="2000"/>
              <a:t>   - Resource sharing is the purpose</a:t>
            </a:r>
            <a:endParaRPr sz="2000"/>
          </a:p>
          <a:p>
            <a:pPr marL="0" lvl="0" indent="0" algn="l" rtl="0">
              <a:lnSpc>
                <a:spcPct val="150000"/>
              </a:lnSpc>
              <a:spcBef>
                <a:spcPts val="1000"/>
              </a:spcBef>
              <a:spcAft>
                <a:spcPts val="0"/>
              </a:spcAft>
              <a:buClr>
                <a:schemeClr val="dk1"/>
              </a:buClr>
              <a:buSzPts val="2000"/>
              <a:buNone/>
            </a:pPr>
            <a:r>
              <a:rPr lang="en-US" sz="2000"/>
              <a:t>   - Make interconnected nodes to self-organize into network topologies</a:t>
            </a:r>
            <a:endParaRPr/>
          </a:p>
          <a:p>
            <a:pPr marL="0" lvl="0" indent="0" algn="l" rtl="0">
              <a:lnSpc>
                <a:spcPct val="150000"/>
              </a:lnSpc>
              <a:spcBef>
                <a:spcPts val="1000"/>
              </a:spcBef>
              <a:spcAft>
                <a:spcPts val="0"/>
              </a:spcAft>
              <a:buClr>
                <a:schemeClr val="dk1"/>
              </a:buClr>
              <a:buSzPts val="2000"/>
              <a:buNone/>
            </a:pPr>
            <a:r>
              <a:rPr lang="en-US" sz="2000"/>
              <a:t>   - Capable of adapting failures</a:t>
            </a:r>
            <a:endParaRPr/>
          </a:p>
          <a:p>
            <a:pPr marL="0" lvl="0" indent="0" algn="l" rtl="0">
              <a:lnSpc>
                <a:spcPct val="100000"/>
              </a:lnSpc>
              <a:spcBef>
                <a:spcPts val="1000"/>
              </a:spcBef>
              <a:spcAft>
                <a:spcPts val="0"/>
              </a:spcAft>
              <a:buClr>
                <a:schemeClr val="dk1"/>
              </a:buClr>
              <a:buSzPts val="2000"/>
              <a:buNone/>
            </a:pPr>
            <a:r>
              <a:rPr lang="en-US" sz="2000"/>
              <a:t>   - Accommodating transient population of nodes while maintain acceptable connectivity &amp; </a:t>
            </a:r>
            <a:endParaRPr/>
          </a:p>
          <a:p>
            <a:pPr marL="0" lvl="0" indent="0" algn="l" rtl="0">
              <a:lnSpc>
                <a:spcPct val="100000"/>
              </a:lnSpc>
              <a:spcBef>
                <a:spcPts val="1000"/>
              </a:spcBef>
              <a:spcAft>
                <a:spcPts val="0"/>
              </a:spcAft>
              <a:buClr>
                <a:schemeClr val="dk1"/>
              </a:buClr>
              <a:buSzPts val="2000"/>
              <a:buNone/>
            </a:pPr>
            <a:r>
              <a:rPr lang="en-US" sz="2000"/>
              <a:t>     performance</a:t>
            </a:r>
            <a:endParaRPr/>
          </a:p>
          <a:p>
            <a:pPr marL="0" lvl="0" indent="0" algn="l" rtl="0">
              <a:lnSpc>
                <a:spcPct val="150000"/>
              </a:lnSpc>
              <a:spcBef>
                <a:spcPts val="1000"/>
              </a:spcBef>
              <a:spcAft>
                <a:spcPts val="0"/>
              </a:spcAft>
              <a:buClr>
                <a:schemeClr val="dk1"/>
              </a:buClr>
              <a:buSzPts val="2000"/>
              <a:buNone/>
            </a:pPr>
            <a:r>
              <a:rPr lang="en-US" sz="2000"/>
              <a:t>   - Not requiring intermediation or global centralized server support </a:t>
            </a:r>
            <a:endParaRPr/>
          </a:p>
        </p:txBody>
      </p:sp>
      <p:sp>
        <p:nvSpPr>
          <p:cNvPr id="188" name="Google Shape;188;p2"/>
          <p:cNvSpPr txBox="1"/>
          <p:nvPr/>
        </p:nvSpPr>
        <p:spPr>
          <a:xfrm>
            <a:off x="609675" y="501425"/>
            <a:ext cx="6183000" cy="523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1" i="0" u="none" strike="noStrike" cap="none">
                <a:solidFill>
                  <a:schemeClr val="lt1"/>
                </a:solidFill>
                <a:latin typeface="Malgun Gothic"/>
                <a:ea typeface="Malgun Gothic"/>
                <a:cs typeface="Malgun Gothic"/>
                <a:sym typeface="Malgun Gothic"/>
              </a:rPr>
              <a:t> </a:t>
            </a:r>
            <a:r>
              <a:rPr lang="en-US" sz="2800" b="1" i="0" u="none" strike="noStrike" cap="none">
                <a:solidFill>
                  <a:srgbClr val="000000"/>
                </a:solidFill>
                <a:latin typeface="Malgun Gothic"/>
                <a:ea typeface="Malgun Gothic"/>
                <a:cs typeface="Malgun Gothic"/>
                <a:sym typeface="Malgun Gothic"/>
              </a:rPr>
              <a:t>Defining Peer-to-Peer Computing</a:t>
            </a:r>
            <a:endParaRPr sz="2800" b="1" i="0" u="none" strike="noStrike" cap="none">
              <a:solidFill>
                <a:srgbClr val="000000"/>
              </a:solidFill>
              <a:latin typeface="Malgun Gothic"/>
              <a:ea typeface="Malgun Gothic"/>
              <a:cs typeface="Malgun Gothic"/>
              <a:sym typeface="Malgun Gothic"/>
            </a:endParaRPr>
          </a:p>
        </p:txBody>
      </p:sp>
      <p:sp>
        <p:nvSpPr>
          <p:cNvPr id="2" name="슬라이드 번호 개체 틀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8"/>
          <p:cNvSpPr txBox="1">
            <a:spLocks noGrp="1"/>
          </p:cNvSpPr>
          <p:nvPr>
            <p:ph type="body" idx="1"/>
          </p:nvPr>
        </p:nvSpPr>
        <p:spPr>
          <a:xfrm>
            <a:off x="355001" y="763037"/>
            <a:ext cx="11553713" cy="5702904"/>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solidFill>
                <a:srgbClr val="C00000"/>
              </a:solidFill>
            </a:endParaRPr>
          </a:p>
          <a:p>
            <a:pPr marL="0" lvl="0" indent="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p:txBody>
      </p:sp>
      <p:sp>
        <p:nvSpPr>
          <p:cNvPr id="353" name="Google Shape;353;p8"/>
          <p:cNvSpPr txBox="1"/>
          <p:nvPr/>
        </p:nvSpPr>
        <p:spPr>
          <a:xfrm>
            <a:off x="609672" y="501427"/>
            <a:ext cx="2918700" cy="523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Security</a:t>
            </a:r>
            <a:endParaRPr sz="1400" b="0" i="0" u="none" strike="noStrike" cap="none">
              <a:solidFill>
                <a:srgbClr val="000000"/>
              </a:solidFill>
              <a:latin typeface="Arial"/>
              <a:ea typeface="Arial"/>
              <a:cs typeface="Arial"/>
              <a:sym typeface="Arial"/>
            </a:endParaRPr>
          </a:p>
        </p:txBody>
      </p:sp>
      <p:sp>
        <p:nvSpPr>
          <p:cNvPr id="354" name="Google Shape;354;p8"/>
          <p:cNvSpPr txBox="1"/>
          <p:nvPr/>
        </p:nvSpPr>
        <p:spPr>
          <a:xfrm>
            <a:off x="609664" y="1024622"/>
            <a:ext cx="2388000" cy="400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Malgun Gothic"/>
                <a:ea typeface="Malgun Gothic"/>
                <a:cs typeface="Malgun Gothic"/>
                <a:sym typeface="Malgun Gothic"/>
              </a:rPr>
              <a:t>Secure Storage</a:t>
            </a:r>
            <a:endParaRPr sz="2000" b="1" i="0" u="none" strike="noStrike" cap="none">
              <a:solidFill>
                <a:srgbClr val="000000"/>
              </a:solidFill>
              <a:latin typeface="Malgun Gothic"/>
              <a:ea typeface="Malgun Gothic"/>
              <a:cs typeface="Malgun Gothic"/>
              <a:sym typeface="Malgun Gothic"/>
            </a:endParaRPr>
          </a:p>
        </p:txBody>
      </p:sp>
      <mc:AlternateContent xmlns:mc="http://schemas.openxmlformats.org/markup-compatibility/2006" xmlns:a14="http://schemas.microsoft.com/office/drawing/2010/main">
        <mc:Choice Requires="a14">
          <p:sp>
            <p:nvSpPr>
              <p:cNvPr id="6" name="Google Shape;179;p12">
                <a:extLst>
                  <a:ext uri="{FF2B5EF4-FFF2-40B4-BE49-F238E27FC236}">
                    <a16:creationId xmlns:a16="http://schemas.microsoft.com/office/drawing/2014/main" id="{7BD1F4BE-6DF0-4945-8D49-F9B7D6832A0B}"/>
                  </a:ext>
                </a:extLst>
              </p:cNvPr>
              <p:cNvSpPr txBox="1"/>
              <p:nvPr/>
            </p:nvSpPr>
            <p:spPr>
              <a:xfrm>
                <a:off x="576983" y="1671289"/>
                <a:ext cx="11109748" cy="42780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altLang="ko-KR" sz="3000" dirty="0">
                    <a:latin typeface="+mn-ea"/>
                    <a:ea typeface="+mn-ea"/>
                  </a:rPr>
                  <a:t>Data integrity check</a:t>
                </a:r>
              </a:p>
              <a:p>
                <a:pPr marL="0" marR="0" lvl="0" indent="0" algn="l" rtl="0">
                  <a:spcBef>
                    <a:spcPts val="0"/>
                  </a:spcBef>
                  <a:spcAft>
                    <a:spcPts val="0"/>
                  </a:spcAft>
                  <a:buNone/>
                </a:pPr>
                <a:endParaRPr lang="en-US" altLang="ko-KR" sz="3000" dirty="0">
                  <a:latin typeface="+mn-ea"/>
                  <a:ea typeface="+mn-ea"/>
                </a:endParaRPr>
              </a:p>
              <a:p>
                <a:pPr marL="0" marR="0" lvl="0" indent="0" algn="l" rtl="0">
                  <a:spcBef>
                    <a:spcPts val="0"/>
                  </a:spcBef>
                  <a:spcAft>
                    <a:spcPts val="0"/>
                  </a:spcAft>
                  <a:buNone/>
                </a:pPr>
                <a:r>
                  <a:rPr lang="en-US" altLang="ko-KR" sz="2200" dirty="0">
                    <a:latin typeface="+mn-ea"/>
                    <a:ea typeface="+mn-ea"/>
                  </a:rPr>
                  <a:t>Minimize the possibility of data contamination</a:t>
                </a:r>
              </a:p>
              <a:p>
                <a:pPr marL="0" marR="0" lvl="0" indent="0" algn="l" rtl="0">
                  <a:spcBef>
                    <a:spcPts val="0"/>
                  </a:spcBef>
                  <a:spcAft>
                    <a:spcPts val="0"/>
                  </a:spcAft>
                  <a:buNone/>
                </a:pPr>
                <a:r>
                  <a:rPr lang="en-US" altLang="ko-KR" sz="2000" b="1" dirty="0">
                    <a:solidFill>
                      <a:schemeClr val="dk1"/>
                    </a:solidFill>
                    <a:latin typeface="+mn-ea"/>
                    <a:ea typeface="+mn-ea"/>
                    <a:cs typeface="Times New Roman"/>
                    <a:sym typeface="Times New Roman"/>
                  </a:rPr>
                  <a:t>Self-Certifying Data</a:t>
                </a:r>
              </a:p>
              <a:p>
                <a:pPr marL="285750" marR="0" lvl="0" indent="-285750" algn="l" rtl="0">
                  <a:spcBef>
                    <a:spcPts val="0"/>
                  </a:spcBef>
                  <a:spcAft>
                    <a:spcPts val="0"/>
                  </a:spcAft>
                  <a:buClr>
                    <a:schemeClr val="dk1"/>
                  </a:buClr>
                  <a:buSzPts val="1800"/>
                  <a:buFont typeface="Arial"/>
                  <a:buChar char="•"/>
                </a:pPr>
                <a:r>
                  <a:rPr lang="en-US" altLang="ko-KR" sz="1800" dirty="0">
                    <a:solidFill>
                      <a:schemeClr val="dk1"/>
                    </a:solidFill>
                    <a:latin typeface="+mn-ea"/>
                    <a:ea typeface="+mn-ea"/>
                    <a:cs typeface="Times New Roman"/>
                    <a:sym typeface="Times New Roman"/>
                  </a:rPr>
                  <a:t>Receive data and its hashed key together to verify the integrity of the data</a:t>
                </a:r>
                <a:endParaRPr lang="en-US" altLang="ko-KR" sz="1800" dirty="0">
                  <a:latin typeface="+mn-ea"/>
                  <a:ea typeface="+mn-ea"/>
                </a:endParaRPr>
              </a:p>
              <a:p>
                <a:r>
                  <a:rPr lang="en-US" altLang="ko-KR" sz="2000" b="1" dirty="0">
                    <a:solidFill>
                      <a:schemeClr val="dk1"/>
                    </a:solidFill>
                    <a:latin typeface="+mn-ea"/>
                    <a:ea typeface="+mn-ea"/>
                    <a:cs typeface="Times New Roman"/>
                    <a:sym typeface="Times New Roman"/>
                  </a:rPr>
                  <a:t>Information Dispersal</a:t>
                </a:r>
                <a:endParaRPr lang="en-US" altLang="ko-KR" sz="2000" b="1" dirty="0">
                  <a:latin typeface="+mn-ea"/>
                  <a:ea typeface="+mn-ea"/>
                </a:endParaRPr>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mn-ea"/>
                    <a:ea typeface="+mn-ea"/>
                    <a:cs typeface="Malgun Gothic"/>
                    <a:sym typeface="Malgun Gothic"/>
                  </a:rPr>
                  <a:t>Encoding files divided into m blocks. Obtain integrity at m/n rate when n(n&gt;m) of blocks are sent</a:t>
                </a:r>
                <a:endParaRPr lang="en-US" sz="1800" dirty="0">
                  <a:latin typeface="+mn-ea"/>
                  <a:ea typeface="+mn-ea"/>
                </a:endParaRPr>
              </a:p>
              <a:p>
                <a:pPr marL="285750" marR="0" lvl="0" indent="-171450" algn="l" rtl="0">
                  <a:spcBef>
                    <a:spcPts val="0"/>
                  </a:spcBef>
                  <a:spcAft>
                    <a:spcPts val="0"/>
                  </a:spcAft>
                  <a:buClr>
                    <a:schemeClr val="dk1"/>
                  </a:buClr>
                  <a:buSzPts val="1800"/>
                  <a:buFont typeface="Arial"/>
                  <a:buNone/>
                </a:pPr>
                <a:endParaRPr lang="en-US" sz="1800" dirty="0">
                  <a:solidFill>
                    <a:schemeClr val="dk1"/>
                  </a:solidFill>
                  <a:latin typeface="+mn-ea"/>
                  <a:ea typeface="+mn-ea"/>
                  <a:cs typeface="Malgun Gothic"/>
                  <a:sym typeface="Malgun Gothic"/>
                </a:endParaRPr>
              </a:p>
              <a:p>
                <a:pPr marR="0" lvl="0" algn="l" rtl="0">
                  <a:spcBef>
                    <a:spcPts val="0"/>
                  </a:spcBef>
                  <a:spcAft>
                    <a:spcPts val="0"/>
                  </a:spcAft>
                  <a:buClr>
                    <a:schemeClr val="dk1"/>
                  </a:buClr>
                  <a:buSzPts val="1800"/>
                </a:pPr>
                <a:r>
                  <a:rPr lang="en-US" sz="2200" dirty="0">
                    <a:latin typeface="+mn-ea"/>
                    <a:ea typeface="+mn-ea"/>
                    <a:sym typeface="Malgun Gothic"/>
                  </a:rPr>
                  <a:t>Prevent malicious access to data secretly</a:t>
                </a:r>
              </a:p>
              <a:p>
                <a:pPr marR="0" lvl="0" algn="l" rtl="0">
                  <a:spcBef>
                    <a:spcPts val="0"/>
                  </a:spcBef>
                  <a:spcAft>
                    <a:spcPts val="0"/>
                  </a:spcAft>
                  <a:buClr>
                    <a:schemeClr val="dk1"/>
                  </a:buClr>
                  <a:buSzPts val="1800"/>
                </a:pPr>
                <a:r>
                  <a:rPr lang="en-US" sz="2000" b="1" dirty="0">
                    <a:solidFill>
                      <a:schemeClr val="dk1"/>
                    </a:solidFill>
                    <a:latin typeface="+mn-ea"/>
                    <a:ea typeface="+mn-ea"/>
                    <a:cs typeface="Times New Roman"/>
                    <a:sym typeface="Malgun Gothic"/>
                  </a:rPr>
                  <a:t>Shamir’s Secret Sharing Scheme (SHA)</a:t>
                </a:r>
              </a:p>
              <a:p>
                <a:pPr marL="342900" lvl="0" indent="-342900">
                  <a:buClr>
                    <a:schemeClr val="dk1"/>
                  </a:buClr>
                  <a:buSzPts val="1800"/>
                  <a:buFont typeface="Arial" panose="020B0604020202020204" pitchFamily="34" charset="0"/>
                  <a:buChar char="•"/>
                </a:pPr>
                <a:r>
                  <a:rPr lang="en-US" altLang="ko-KR" sz="1800" dirty="0">
                    <a:solidFill>
                      <a:schemeClr val="dk1"/>
                    </a:solidFill>
                    <a:latin typeface="+mn-ea"/>
                    <a:ea typeface="+mn-ea"/>
                    <a:cs typeface="Times New Roman"/>
                  </a:rPr>
                  <a:t>Encrypts files and divides them into </a:t>
                </a:r>
                <a14:m>
                  <m:oMath xmlns:m="http://schemas.openxmlformats.org/officeDocument/2006/math">
                    <m:r>
                      <a:rPr lang="ko-KR" altLang="en-US" sz="1800">
                        <a:solidFill>
                          <a:schemeClr val="dk1"/>
                        </a:solidFill>
                        <a:latin typeface="Cambria Math" panose="02040503050406030204" pitchFamily="18" charset="0"/>
                        <a:ea typeface="+mn-ea"/>
                        <a:cs typeface="Times New Roman"/>
                      </a:rPr>
                      <m:t>𝑙</m:t>
                    </m:r>
                  </m:oMath>
                </a14:m>
                <a:r>
                  <a:rPr lang="en-US" altLang="ko-KR" sz="1800" dirty="0">
                    <a:solidFill>
                      <a:schemeClr val="dk1"/>
                    </a:solidFill>
                    <a:latin typeface="+mn-ea"/>
                    <a:ea typeface="+mn-ea"/>
                    <a:cs typeface="Times New Roman"/>
                  </a:rPr>
                  <a:t>. a node can restore files using </a:t>
                </a:r>
                <a14:m>
                  <m:oMath xmlns:m="http://schemas.openxmlformats.org/officeDocument/2006/math">
                    <m:r>
                      <a:rPr lang="en-US" altLang="ko-KR" sz="1800">
                        <a:solidFill>
                          <a:schemeClr val="dk1"/>
                        </a:solidFill>
                        <a:latin typeface="Cambria Math" panose="02040503050406030204" pitchFamily="18" charset="0"/>
                        <a:ea typeface="+mn-ea"/>
                        <a:cs typeface="Times New Roman"/>
                      </a:rPr>
                      <m:t>𝑘</m:t>
                    </m:r>
                  </m:oMath>
                </a14:m>
                <a:r>
                  <a:rPr lang="en-US" altLang="ko-KR" sz="1800" dirty="0">
                    <a:solidFill>
                      <a:schemeClr val="dk1"/>
                    </a:solidFill>
                    <a:latin typeface="+mn-ea"/>
                    <a:ea typeface="+mn-ea"/>
                    <a:cs typeface="Times New Roman"/>
                  </a:rPr>
                  <a:t> of these</a:t>
                </a:r>
              </a:p>
              <a:p>
                <a:pPr marL="342900" lvl="0" indent="-342900">
                  <a:buClr>
                    <a:schemeClr val="dk1"/>
                  </a:buClr>
                  <a:buSzPts val="1800"/>
                  <a:buFont typeface="Arial" panose="020B0604020202020204" pitchFamily="34" charset="0"/>
                  <a:buChar char="•"/>
                </a:pPr>
                <a:r>
                  <a:rPr lang="en-US" altLang="ko-KR" sz="1800" dirty="0">
                    <a:solidFill>
                      <a:schemeClr val="dk1"/>
                    </a:solidFill>
                    <a:latin typeface="+mn-ea"/>
                    <a:ea typeface="+mn-ea"/>
                    <a:cs typeface="Times New Roman"/>
                  </a:rPr>
                  <a:t>Check at least k nodes to view files</a:t>
                </a:r>
              </a:p>
              <a:p>
                <a:pPr marR="0" lvl="0" algn="l" rtl="0">
                  <a:spcBef>
                    <a:spcPts val="0"/>
                  </a:spcBef>
                  <a:spcAft>
                    <a:spcPts val="0"/>
                  </a:spcAft>
                  <a:buClr>
                    <a:schemeClr val="dk1"/>
                  </a:buClr>
                  <a:buSzPts val="1800"/>
                </a:pPr>
                <a:endParaRPr lang="en-US" sz="1800" dirty="0">
                  <a:solidFill>
                    <a:schemeClr val="dk1"/>
                  </a:solidFill>
                  <a:latin typeface="+mn-ea"/>
                  <a:ea typeface="+mn-ea"/>
                  <a:cs typeface="Malgun Gothic"/>
                  <a:sym typeface="Malgun Gothic"/>
                </a:endParaRPr>
              </a:p>
            </p:txBody>
          </p:sp>
        </mc:Choice>
        <mc:Fallback xmlns="">
          <p:sp>
            <p:nvSpPr>
              <p:cNvPr id="6" name="Google Shape;179;p12">
                <a:extLst>
                  <a:ext uri="{FF2B5EF4-FFF2-40B4-BE49-F238E27FC236}">
                    <a16:creationId xmlns:a16="http://schemas.microsoft.com/office/drawing/2014/main" id="{7BD1F4BE-6DF0-4945-8D49-F9B7D6832A0B}"/>
                  </a:ext>
                </a:extLst>
              </p:cNvPr>
              <p:cNvSpPr txBox="1">
                <a:spLocks noRot="1" noChangeAspect="1" noMove="1" noResize="1" noEditPoints="1" noAdjustHandles="1" noChangeArrowheads="1" noChangeShapeType="1" noTextEdit="1"/>
              </p:cNvSpPr>
              <p:nvPr/>
            </p:nvSpPr>
            <p:spPr>
              <a:xfrm>
                <a:off x="576983" y="1671289"/>
                <a:ext cx="11109748" cy="4278054"/>
              </a:xfrm>
              <a:prstGeom prst="rect">
                <a:avLst/>
              </a:prstGeom>
              <a:blipFill>
                <a:blip r:embed="rId3"/>
                <a:stretch>
                  <a:fillRect l="-1317" t="-1852"/>
                </a:stretch>
              </a:blipFill>
              <a:ln>
                <a:noFill/>
              </a:ln>
            </p:spPr>
            <p:txBody>
              <a:bodyPr/>
              <a:lstStyle/>
              <a:p>
                <a:r>
                  <a:rPr lang="ko-KR" altLang="en-US">
                    <a:noFill/>
                  </a:rPr>
                  <a:t> </a:t>
                </a:r>
              </a:p>
            </p:txBody>
          </p:sp>
        </mc:Fallback>
      </mc:AlternateContent>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22"/>
          <p:cNvSpPr txBox="1">
            <a:spLocks noGrp="1"/>
          </p:cNvSpPr>
          <p:nvPr>
            <p:ph type="body" idx="1"/>
          </p:nvPr>
        </p:nvSpPr>
        <p:spPr>
          <a:xfrm>
            <a:off x="355001" y="763037"/>
            <a:ext cx="11553713" cy="5702904"/>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solidFill>
                <a:srgbClr val="C00000"/>
              </a:solidFill>
            </a:endParaRPr>
          </a:p>
          <a:p>
            <a:pPr marL="0" lvl="0" indent="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p:txBody>
      </p:sp>
      <p:sp>
        <p:nvSpPr>
          <p:cNvPr id="362" name="Google Shape;362;p22"/>
          <p:cNvSpPr txBox="1"/>
          <p:nvPr/>
        </p:nvSpPr>
        <p:spPr>
          <a:xfrm>
            <a:off x="609672" y="501427"/>
            <a:ext cx="2918700" cy="523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Security</a:t>
            </a:r>
            <a:endParaRPr sz="1400" b="0" i="0" u="none" strike="noStrike" cap="none">
              <a:solidFill>
                <a:srgbClr val="000000"/>
              </a:solidFill>
              <a:latin typeface="Arial"/>
              <a:ea typeface="Arial"/>
              <a:cs typeface="Arial"/>
              <a:sym typeface="Arial"/>
            </a:endParaRPr>
          </a:p>
        </p:txBody>
      </p:sp>
      <p:sp>
        <p:nvSpPr>
          <p:cNvPr id="363" name="Google Shape;363;p22"/>
          <p:cNvSpPr txBox="1"/>
          <p:nvPr/>
        </p:nvSpPr>
        <p:spPr>
          <a:xfrm>
            <a:off x="609664" y="1063059"/>
            <a:ext cx="2388000" cy="400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Malgun Gothic"/>
                <a:ea typeface="Malgun Gothic"/>
                <a:cs typeface="Malgun Gothic"/>
                <a:sym typeface="Malgun Gothic"/>
              </a:rPr>
              <a:t>Secure Storage</a:t>
            </a:r>
            <a:endParaRPr sz="2000" b="1" i="0" u="none" strike="noStrike" cap="none">
              <a:solidFill>
                <a:srgbClr val="000000"/>
              </a:solidFill>
              <a:latin typeface="Malgun Gothic"/>
              <a:ea typeface="Malgun Gothic"/>
              <a:cs typeface="Malgun Gothic"/>
              <a:sym typeface="Malgun Gothic"/>
            </a:endParaRPr>
          </a:p>
        </p:txBody>
      </p:sp>
      <p:sp>
        <p:nvSpPr>
          <p:cNvPr id="364" name="Google Shape;364;p22"/>
          <p:cNvSpPr txBox="1"/>
          <p:nvPr/>
        </p:nvSpPr>
        <p:spPr>
          <a:xfrm>
            <a:off x="528505" y="1501701"/>
            <a:ext cx="11553713" cy="520138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US" sz="2200" b="0" i="0" u="none" strike="noStrike" cap="none">
                <a:solidFill>
                  <a:srgbClr val="000000"/>
                </a:solidFill>
                <a:latin typeface="Arial"/>
                <a:ea typeface="Arial"/>
                <a:cs typeface="Arial"/>
                <a:sym typeface="Arial"/>
              </a:rPr>
              <a:t>If c</a:t>
            </a:r>
            <a:r>
              <a:rPr lang="en-US" sz="2200" b="0" i="0" u="none" strike="noStrike" cap="none">
                <a:solidFill>
                  <a:srgbClr val="000000"/>
                </a:solidFill>
                <a:latin typeface="Malgun Gothic"/>
                <a:ea typeface="Malgun Gothic"/>
                <a:cs typeface="Malgun Gothic"/>
                <a:sym typeface="Malgun Gothic"/>
              </a:rPr>
              <a:t>ontent is only transferred from origin to destination</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Arial"/>
              <a:buNone/>
            </a:pPr>
            <a:r>
              <a:rPr lang="en-US" sz="2200" b="0" i="0" u="none" strike="noStrike" cap="none">
                <a:solidFill>
                  <a:srgbClr val="000000"/>
                </a:solidFill>
                <a:latin typeface="Malgun Gothic"/>
                <a:ea typeface="Malgun Gothic"/>
                <a:cs typeface="Malgun Gothic"/>
                <a:sym typeface="Malgun Gothic"/>
              </a:rPr>
              <a:t>☞ Hackers may find and attack the origin node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Arial"/>
              <a:buNone/>
            </a:pPr>
            <a:endParaRPr sz="2200" b="0" i="0" u="none" strike="noStrike" cap="none">
              <a:solidFill>
                <a:srgbClr val="000000"/>
              </a:solidFill>
              <a:latin typeface="Malgun Gothic"/>
              <a:ea typeface="Malgun Gothic"/>
              <a:cs typeface="Malgun Gothic"/>
              <a:sym typeface="Malgun Gothic"/>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rgbClr val="000000"/>
                </a:solidFill>
                <a:latin typeface="Malgun Gothic"/>
                <a:ea typeface="Malgun Gothic"/>
                <a:cs typeface="Malgun Gothic"/>
                <a:sym typeface="Malgun Gothic"/>
              </a:rPr>
              <a:t>Send through multiple nodes, and hide transfers</a:t>
            </a:r>
            <a:endParaRPr sz="3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Arial"/>
                <a:ea typeface="Arial"/>
                <a:cs typeface="Arial"/>
                <a:sym typeface="Arial"/>
              </a:rPr>
              <a:t>Anonymous Cryptographic Relays</a:t>
            </a:r>
            <a:endParaRPr sz="2000" b="1"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Malgun Gothic"/>
                <a:ea typeface="Malgun Gothic"/>
                <a:cs typeface="Malgun Gothic"/>
                <a:sym typeface="Malgun Gothic"/>
              </a:rPr>
              <a:t>Encrypt files and then send copies to other nodes as a</a:t>
            </a:r>
            <a:r>
              <a:rPr lang="en-US" sz="1800" b="0" i="0" u="none" strike="noStrike" cap="none">
                <a:solidFill>
                  <a:srgbClr val="000000"/>
                </a:solidFill>
                <a:latin typeface="Times New Roman"/>
                <a:ea typeface="Times New Roman"/>
                <a:cs typeface="Times New Roman"/>
                <a:sym typeface="Times New Roman"/>
              </a:rPr>
              <a:t>nonymous</a:t>
            </a:r>
            <a:endParaRPr sz="1800" b="0" i="0" u="none" strike="noStrike" cap="none">
              <a:solidFill>
                <a:srgbClr val="000000"/>
              </a:solidFill>
              <a:latin typeface="Malgun Gothic"/>
              <a:ea typeface="Malgun Gothic"/>
              <a:cs typeface="Malgun Gothic"/>
              <a:sym typeface="Malgun Gothic"/>
            </a:endParaRPr>
          </a:p>
          <a:p>
            <a:pPr marL="285750" marR="0" lvl="0" indent="-28575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Malgun Gothic"/>
                <a:ea typeface="Malgun Gothic"/>
                <a:cs typeface="Malgun Gothic"/>
                <a:sym typeface="Malgun Gothic"/>
              </a:rPr>
              <a:t>Nodes do not store the transferred files, they just send them to their destination</a:t>
            </a:r>
            <a:endParaRPr sz="1800" b="0" i="0" u="none" strike="noStrike" cap="none">
              <a:solidFill>
                <a:srgbClr val="000000"/>
              </a:solidFill>
              <a:latin typeface="Malgun Gothic"/>
              <a:ea typeface="Malgun Gothic"/>
              <a:cs typeface="Malgun Gothic"/>
              <a:sym typeface="Malgun Gothic"/>
            </a:endParaRPr>
          </a:p>
          <a:p>
            <a:pPr marL="285750" marR="0" lvl="0" indent="-28575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Malgun Gothic"/>
                <a:ea typeface="Malgun Gothic"/>
                <a:cs typeface="Malgun Gothic"/>
                <a:sym typeface="Malgun Gothic"/>
              </a:rPr>
              <a:t>Decrypt files only in at destination</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Malgun Gothic"/>
              <a:ea typeface="Malgun Gothic"/>
              <a:cs typeface="Malgun Gothic"/>
              <a:sym typeface="Malgun Gothic"/>
            </a:endParaRPr>
          </a:p>
          <a:p>
            <a:pPr marL="0" marR="0" lvl="0" indent="0" algn="l" rtl="0">
              <a:lnSpc>
                <a:spcPct val="100000"/>
              </a:lnSpc>
              <a:spcBef>
                <a:spcPts val="0"/>
              </a:spcBef>
              <a:spcAft>
                <a:spcPts val="0"/>
              </a:spcAft>
              <a:buClr>
                <a:srgbClr val="000000"/>
              </a:buClr>
              <a:buSzPts val="1800"/>
              <a:buFont typeface="Arial"/>
              <a:buNone/>
            </a:pPr>
            <a:r>
              <a:rPr lang="en-US" sz="2000" b="1" i="0" u="none" strike="noStrike" cap="none">
                <a:solidFill>
                  <a:srgbClr val="000000"/>
                </a:solidFill>
                <a:latin typeface="Malgun Gothic"/>
                <a:ea typeface="Malgun Gothic"/>
                <a:cs typeface="Malgun Gothic"/>
                <a:sym typeface="Malgun Gothic"/>
              </a:rPr>
              <a:t>Erasure Coding</a:t>
            </a:r>
            <a:endParaRPr sz="2000" b="1" i="0" u="none" strike="noStrike" cap="none">
              <a:solidFill>
                <a:srgbClr val="000000"/>
              </a:solidFill>
              <a:latin typeface="Malgun Gothic"/>
              <a:ea typeface="Malgun Gothic"/>
              <a:cs typeface="Malgun Gothic"/>
              <a:sym typeface="Malgun Gothic"/>
            </a:endParaRPr>
          </a:p>
          <a:p>
            <a:pPr marL="285750" marR="0" lvl="0" indent="-28575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Malgun Gothic"/>
                <a:ea typeface="Malgun Gothic"/>
                <a:cs typeface="Malgun Gothic"/>
                <a:sym typeface="Malgun Gothic"/>
              </a:rPr>
              <a:t>Split data, store it, combine it only when used to ensure unity</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Malgun Gothic"/>
              <a:ea typeface="Malgun Gothic"/>
              <a:cs typeface="Malgun Gothic"/>
              <a:sym typeface="Malgun Gothic"/>
            </a:endParaRPr>
          </a:p>
          <a:p>
            <a:pPr marL="0" marR="0" lvl="0" indent="0" algn="l" rtl="0">
              <a:lnSpc>
                <a:spcPct val="100000"/>
              </a:lnSpc>
              <a:spcBef>
                <a:spcPts val="0"/>
              </a:spcBef>
              <a:spcAft>
                <a:spcPts val="0"/>
              </a:spcAft>
              <a:buClr>
                <a:srgbClr val="000000"/>
              </a:buClr>
              <a:buSzPts val="1800"/>
              <a:buFont typeface="Arial"/>
              <a:buNone/>
            </a:pPr>
            <a:r>
              <a:rPr lang="en-US" sz="2000" b="1" i="0" u="none" strike="noStrike" cap="none">
                <a:solidFill>
                  <a:srgbClr val="000000"/>
                </a:solidFill>
                <a:latin typeface="Arial"/>
                <a:ea typeface="Arial"/>
                <a:cs typeface="Arial"/>
                <a:sym typeface="Arial"/>
              </a:rPr>
              <a:t>Distributed Steganographic File Systems</a:t>
            </a:r>
            <a:endParaRPr sz="2000" b="1"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Malgun Gothic"/>
                <a:ea typeface="Malgun Gothic"/>
                <a:cs typeface="Malgun Gothic"/>
                <a:sym typeface="Malgun Gothic"/>
              </a:rPr>
              <a:t>Encrypt and mix files and store them in blocks; don't know which files are located node where</a:t>
            </a:r>
            <a:endParaRPr sz="14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Malgun Gothic"/>
              <a:ea typeface="Malgun Gothic"/>
              <a:cs typeface="Malgun Gothic"/>
              <a:sym typeface="Malgun Gothic"/>
            </a:endParaRPr>
          </a:p>
          <a:p>
            <a:pPr marL="285750" marR="0" lvl="0" indent="-171450" algn="l" rtl="0">
              <a:lnSpc>
                <a:spcPct val="100000"/>
              </a:lnSpc>
              <a:spcBef>
                <a:spcPts val="0"/>
              </a:spcBef>
              <a:spcAft>
                <a:spcPts val="0"/>
              </a:spcAft>
              <a:buClr>
                <a:srgbClr val="000000"/>
              </a:buClr>
              <a:buSzPts val="18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Google Shape;370;ga3e6db7c9b_0_331"/>
          <p:cNvSpPr txBox="1">
            <a:spLocks noGrp="1"/>
          </p:cNvSpPr>
          <p:nvPr>
            <p:ph type="body" idx="1"/>
          </p:nvPr>
        </p:nvSpPr>
        <p:spPr>
          <a:xfrm>
            <a:off x="355001" y="763037"/>
            <a:ext cx="11553713" cy="5702904"/>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solidFill>
                <a:srgbClr val="C00000"/>
              </a:solidFill>
            </a:endParaRPr>
          </a:p>
          <a:p>
            <a:pPr marL="0" lvl="0" indent="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p:txBody>
      </p:sp>
      <p:sp>
        <p:nvSpPr>
          <p:cNvPr id="371" name="Google Shape;371;ga3e6db7c9b_0_331"/>
          <p:cNvSpPr txBox="1"/>
          <p:nvPr/>
        </p:nvSpPr>
        <p:spPr>
          <a:xfrm>
            <a:off x="609672" y="501427"/>
            <a:ext cx="2918836"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Security</a:t>
            </a:r>
            <a:endParaRPr sz="1400" b="0" i="0" u="none" strike="noStrike" cap="none">
              <a:solidFill>
                <a:srgbClr val="000000"/>
              </a:solidFill>
              <a:latin typeface="Arial"/>
              <a:ea typeface="Arial"/>
              <a:cs typeface="Arial"/>
              <a:sym typeface="Arial"/>
            </a:endParaRPr>
          </a:p>
        </p:txBody>
      </p:sp>
      <p:sp>
        <p:nvSpPr>
          <p:cNvPr id="372" name="Google Shape;372;ga3e6db7c9b_0_331"/>
          <p:cNvSpPr txBox="1"/>
          <p:nvPr/>
        </p:nvSpPr>
        <p:spPr>
          <a:xfrm>
            <a:off x="609675" y="1024650"/>
            <a:ext cx="10941900" cy="431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Malgun Gothic"/>
                <a:ea typeface="Malgun Gothic"/>
                <a:cs typeface="Malgun Gothic"/>
                <a:sym typeface="Malgun Gothic"/>
              </a:rPr>
              <a:t>Access Control, Authentication and Identity Management</a:t>
            </a:r>
            <a:endParaRPr sz="2000" b="1" i="0" u="none" strike="noStrike" cap="none">
              <a:solidFill>
                <a:srgbClr val="5B9BD5"/>
              </a:solidFill>
              <a:latin typeface="Malgun Gothic"/>
              <a:ea typeface="Malgun Gothic"/>
              <a:cs typeface="Malgun Gothic"/>
              <a:sym typeface="Malgun Gothic"/>
            </a:endParaRPr>
          </a:p>
        </p:txBody>
      </p:sp>
      <mc:AlternateContent xmlns:mc="http://schemas.openxmlformats.org/markup-compatibility/2006" xmlns:a14="http://schemas.microsoft.com/office/drawing/2010/main">
        <mc:Choice Requires="a14">
          <p:sp>
            <p:nvSpPr>
              <p:cNvPr id="6" name="Google Shape;197;p14">
                <a:extLst>
                  <a:ext uri="{FF2B5EF4-FFF2-40B4-BE49-F238E27FC236}">
                    <a16:creationId xmlns:a16="http://schemas.microsoft.com/office/drawing/2014/main" id="{D650A97B-14DD-5B40-AE67-2F9676E8B966}"/>
                  </a:ext>
                </a:extLst>
              </p:cNvPr>
              <p:cNvSpPr txBox="1"/>
              <p:nvPr/>
            </p:nvSpPr>
            <p:spPr>
              <a:xfrm>
                <a:off x="528505" y="1501701"/>
                <a:ext cx="11553713" cy="6619208"/>
              </a:xfrm>
              <a:prstGeom prst="rect">
                <a:avLst/>
              </a:prstGeom>
              <a:noFill/>
              <a:ln>
                <a:noFill/>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None/>
                </a:pPr>
                <a:r>
                  <a:rPr lang="en-US" sz="2200" dirty="0">
                    <a:latin typeface="+mn-ea"/>
                    <a:ea typeface="+mn-ea"/>
                  </a:rPr>
                  <a:t>a situation that is not intentional, but </a:t>
                </a:r>
                <a:r>
                  <a:rPr lang="en-US" sz="2200" b="1" dirty="0">
                    <a:latin typeface="+mn-ea"/>
                    <a:ea typeface="+mn-ea"/>
                  </a:rPr>
                  <a:t>could cause confusion in the system</a:t>
                </a:r>
                <a:endParaRPr lang="en-US" altLang="ko-KR" sz="2200" b="1" dirty="0">
                  <a:latin typeface="+mn-ea"/>
                  <a:ea typeface="+mn-ea"/>
                </a:endParaRPr>
              </a:p>
              <a:p>
                <a:pPr marL="0" marR="0" lvl="0" indent="0" algn="l" rtl="0">
                  <a:lnSpc>
                    <a:spcPct val="110000"/>
                  </a:lnSpc>
                  <a:spcBef>
                    <a:spcPts val="0"/>
                  </a:spcBef>
                  <a:spcAft>
                    <a:spcPts val="0"/>
                  </a:spcAft>
                  <a:buNone/>
                </a:pPr>
                <a:r>
                  <a:rPr lang="en-US" altLang="ko-KR" sz="3000" dirty="0">
                    <a:solidFill>
                      <a:srgbClr val="262626"/>
                    </a:solidFill>
                    <a:latin typeface="+mn-ea"/>
                    <a:ea typeface="+mn-ea"/>
                    <a:cs typeface="Malgun Gothic"/>
                    <a:sym typeface="Malgun Gothic"/>
                  </a:rPr>
                  <a:t>Sybil Attack </a:t>
                </a:r>
              </a:p>
              <a:p>
                <a:pPr marL="285750" indent="-285750">
                  <a:lnSpc>
                    <a:spcPct val="110000"/>
                  </a:lnSpc>
                  <a:buClr>
                    <a:schemeClr val="dk1"/>
                  </a:buClr>
                  <a:buSzPts val="1800"/>
                  <a:buFont typeface="Arial"/>
                  <a:buChar char="•"/>
                </a:pPr>
                <a:r>
                  <a:rPr lang="en-US" altLang="ko-KR" sz="1800" dirty="0">
                    <a:solidFill>
                      <a:schemeClr val="dk1"/>
                    </a:solidFill>
                    <a:latin typeface="+mn-ea"/>
                    <a:ea typeface="+mn-ea"/>
                  </a:rPr>
                  <a:t>Hackers are not attacking the system</a:t>
                </a:r>
              </a:p>
              <a:p>
                <a:pPr marL="285750" indent="-285750">
                  <a:lnSpc>
                    <a:spcPct val="110000"/>
                  </a:lnSpc>
                  <a:buClr>
                    <a:schemeClr val="dk1"/>
                  </a:buClr>
                  <a:buSzPts val="1800"/>
                  <a:buFont typeface="Arial"/>
                  <a:buChar char="•"/>
                </a:pPr>
                <a:r>
                  <a:rPr lang="en-US" altLang="ko-KR" sz="1800" dirty="0">
                    <a:solidFill>
                      <a:schemeClr val="dk1"/>
                    </a:solidFill>
                    <a:latin typeface="+mn-ea"/>
                    <a:ea typeface="+mn-ea"/>
                    <a:sym typeface="Malgun Gothic"/>
                  </a:rPr>
                  <a:t>Physically the same node has different IDs, one node may have greater privileges than the other nodes</a:t>
                </a:r>
              </a:p>
              <a:p>
                <a:pPr marL="285750" indent="-285750">
                  <a:lnSpc>
                    <a:spcPct val="110000"/>
                  </a:lnSpc>
                  <a:buClr>
                    <a:schemeClr val="dk1"/>
                  </a:buClr>
                  <a:buSzPts val="1800"/>
                  <a:buFont typeface="Arial"/>
                  <a:buChar char="•"/>
                </a:pPr>
                <a:r>
                  <a:rPr lang="en-US" altLang="ko-KR" sz="1800" dirty="0">
                    <a:solidFill>
                      <a:schemeClr val="dk1"/>
                    </a:solidFill>
                    <a:latin typeface="+mn-ea"/>
                    <a:ea typeface="+mn-ea"/>
                    <a:sym typeface="Malgun Gothic"/>
                  </a:rPr>
                  <a:t>For example, if one node has </a:t>
                </a:r>
                <a14:m>
                  <m:oMath xmlns:m="http://schemas.openxmlformats.org/officeDocument/2006/math">
                    <m:r>
                      <a:rPr lang="en-US" altLang="ko-KR" sz="1800" smtClean="0">
                        <a:solidFill>
                          <a:schemeClr val="dk1"/>
                        </a:solidFill>
                        <a:latin typeface="Cambria Math" panose="02040503050406030204" pitchFamily="18" charset="0"/>
                        <a:ea typeface="+mn-ea"/>
                        <a:cs typeface="Times New Roman"/>
                      </a:rPr>
                      <m:t>𝑘</m:t>
                    </m:r>
                  </m:oMath>
                </a14:m>
                <a:r>
                  <a:rPr lang="en-US" altLang="ko-KR" sz="1800" dirty="0">
                    <a:solidFill>
                      <a:schemeClr val="dk1"/>
                    </a:solidFill>
                    <a:latin typeface="+mn-ea"/>
                    <a:ea typeface="+mn-ea"/>
                    <a:sym typeface="Malgun Gothic"/>
                  </a:rPr>
                  <a:t> ids, it looks like it has been SHA-validated by another node on the surface, but it may actually be itself</a:t>
                </a:r>
              </a:p>
              <a:p>
                <a:pPr marL="285750" indent="-285750">
                  <a:lnSpc>
                    <a:spcPct val="110000"/>
                  </a:lnSpc>
                  <a:buClr>
                    <a:schemeClr val="dk1"/>
                  </a:buClr>
                  <a:buSzPts val="1800"/>
                  <a:buFont typeface="Arial"/>
                  <a:buChar char="•"/>
                </a:pPr>
                <a:endParaRPr lang="en-US" altLang="ko-KR" sz="1800" dirty="0">
                  <a:solidFill>
                    <a:schemeClr val="dk1"/>
                  </a:solidFill>
                  <a:latin typeface="+mn-ea"/>
                  <a:ea typeface="+mn-ea"/>
                  <a:sym typeface="Malgun Gothic"/>
                </a:endParaRPr>
              </a:p>
              <a:p>
                <a:pPr marL="285750" indent="-285750">
                  <a:lnSpc>
                    <a:spcPct val="110000"/>
                  </a:lnSpc>
                  <a:buClr>
                    <a:schemeClr val="dk1"/>
                  </a:buClr>
                  <a:buSzPts val="1800"/>
                  <a:buFont typeface="Arial"/>
                  <a:buChar char="•"/>
                </a:pPr>
                <a:endParaRPr lang="en-US" altLang="ko-KR" sz="1800" dirty="0">
                  <a:solidFill>
                    <a:schemeClr val="dk1"/>
                  </a:solidFill>
                  <a:latin typeface="+mn-ea"/>
                  <a:ea typeface="+mn-ea"/>
                  <a:sym typeface="Malgun Gothic"/>
                </a:endParaRPr>
              </a:p>
              <a:p>
                <a:pPr>
                  <a:lnSpc>
                    <a:spcPct val="110000"/>
                  </a:lnSpc>
                  <a:buClr>
                    <a:schemeClr val="dk1"/>
                  </a:buClr>
                  <a:buSzPts val="1800"/>
                </a:pPr>
                <a:r>
                  <a:rPr lang="en-US" altLang="ko-KR" sz="2400" dirty="0"/>
                  <a:t>How should we deal with it?</a:t>
                </a:r>
                <a:endParaRPr lang="en-US" altLang="ko-KR" sz="1800" dirty="0">
                  <a:solidFill>
                    <a:schemeClr val="dk1"/>
                  </a:solidFill>
                  <a:latin typeface="+mn-ea"/>
                  <a:ea typeface="+mn-ea"/>
                  <a:sym typeface="Malgun Gothic"/>
                </a:endParaRPr>
              </a:p>
              <a:p>
                <a:pPr marL="285750" indent="-285750">
                  <a:lnSpc>
                    <a:spcPct val="110000"/>
                  </a:lnSpc>
                  <a:buClr>
                    <a:schemeClr val="dk1"/>
                  </a:buClr>
                  <a:buSzPts val="1800"/>
                  <a:buFont typeface="Arial"/>
                  <a:buChar char="•"/>
                </a:pPr>
                <a:r>
                  <a:rPr lang="en-US" altLang="ko-KR" sz="1800" dirty="0">
                    <a:solidFill>
                      <a:schemeClr val="dk1"/>
                    </a:solidFill>
                    <a:latin typeface="+mn-ea"/>
                    <a:ea typeface="+mn-ea"/>
                  </a:rPr>
                  <a:t>This poses security threat, especially in P2P systems that employ content replication, or fragmentation schemes over many peers</a:t>
                </a:r>
              </a:p>
              <a:p>
                <a:pPr marL="285750" indent="-285750">
                  <a:lnSpc>
                    <a:spcPct val="110000"/>
                  </a:lnSpc>
                  <a:buClr>
                    <a:schemeClr val="dk1"/>
                  </a:buClr>
                  <a:buSzPts val="1800"/>
                  <a:buFont typeface="Arial"/>
                  <a:buChar char="•"/>
                </a:pPr>
                <a:r>
                  <a:rPr lang="en-US" altLang="ko-KR" sz="1800" dirty="0">
                    <a:solidFill>
                      <a:schemeClr val="dk1"/>
                    </a:solidFill>
                    <a:latin typeface="+mn-ea"/>
                    <a:ea typeface="+mn-ea"/>
                  </a:rPr>
                  <a:t>Unless central Certification or identification authority is employed P2P are susceptible to sybil attack</a:t>
                </a:r>
              </a:p>
              <a:p>
                <a:pPr marL="285750" indent="-285750">
                  <a:lnSpc>
                    <a:spcPct val="110000"/>
                  </a:lnSpc>
                  <a:buClr>
                    <a:schemeClr val="dk1"/>
                  </a:buClr>
                  <a:buSzPts val="1800"/>
                  <a:buFont typeface="Arial"/>
                  <a:buChar char="•"/>
                </a:pPr>
                <a:r>
                  <a:rPr lang="en-US" altLang="ko-KR" sz="1800" dirty="0">
                    <a:solidFill>
                      <a:schemeClr val="dk1"/>
                    </a:solidFill>
                    <a:latin typeface="+mn-ea"/>
                    <a:ea typeface="+mn-ea"/>
                  </a:rPr>
                  <a:t>Proposed Solution: resource-demanding identification challenges</a:t>
                </a:r>
              </a:p>
              <a:p>
                <a:pPr marL="285750" indent="-285750">
                  <a:lnSpc>
                    <a:spcPct val="110000"/>
                  </a:lnSpc>
                  <a:buClr>
                    <a:schemeClr val="dk1"/>
                  </a:buClr>
                  <a:buSzPts val="1800"/>
                  <a:buFont typeface="Arial"/>
                  <a:buChar char="•"/>
                </a:pPr>
                <a:endParaRPr lang="en-US" altLang="ko-KR" sz="1800" dirty="0">
                  <a:solidFill>
                    <a:schemeClr val="dk1"/>
                  </a:solidFill>
                  <a:latin typeface="+mn-ea"/>
                  <a:ea typeface="+mn-ea"/>
                </a:endParaRPr>
              </a:p>
              <a:p>
                <a:pPr marL="285750" indent="-285750">
                  <a:lnSpc>
                    <a:spcPct val="110000"/>
                  </a:lnSpc>
                  <a:buClr>
                    <a:schemeClr val="dk1"/>
                  </a:buClr>
                  <a:buSzPts val="1800"/>
                  <a:buFont typeface="Arial"/>
                  <a:buChar char="•"/>
                </a:pPr>
                <a:endParaRPr lang="en-US" altLang="ko-KR" sz="1800" dirty="0">
                  <a:solidFill>
                    <a:schemeClr val="dk1"/>
                  </a:solidFill>
                  <a:latin typeface="+mn-ea"/>
                  <a:ea typeface="+mn-ea"/>
                </a:endParaRPr>
              </a:p>
              <a:p>
                <a:pPr marL="285750" indent="-285750">
                  <a:lnSpc>
                    <a:spcPct val="110000"/>
                  </a:lnSpc>
                  <a:buClr>
                    <a:schemeClr val="dk1"/>
                  </a:buClr>
                  <a:buSzPts val="1800"/>
                  <a:buFont typeface="Arial"/>
                  <a:buChar char="•"/>
                </a:pPr>
                <a:endParaRPr lang="en-US" altLang="ko-KR" sz="1800" dirty="0">
                  <a:solidFill>
                    <a:schemeClr val="dk1"/>
                  </a:solidFill>
                  <a:latin typeface="+mn-ea"/>
                  <a:ea typeface="+mn-ea"/>
                </a:endParaRPr>
              </a:p>
              <a:p>
                <a:pPr marL="228600" marR="0" lvl="0" indent="-228600" algn="l" rtl="0">
                  <a:lnSpc>
                    <a:spcPct val="110000"/>
                  </a:lnSpc>
                  <a:spcBef>
                    <a:spcPts val="1000"/>
                  </a:spcBef>
                  <a:spcAft>
                    <a:spcPts val="0"/>
                  </a:spcAft>
                  <a:buClr>
                    <a:schemeClr val="accent2"/>
                  </a:buClr>
                  <a:buSzPts val="1800"/>
                  <a:buFont typeface="Noto Sans Symbols"/>
                  <a:buChar char="▪"/>
                </a:pPr>
                <a:endParaRPr lang="en-US" altLang="ko-KR" sz="1800" dirty="0">
                  <a:solidFill>
                    <a:schemeClr val="dk1"/>
                  </a:solidFill>
                  <a:latin typeface="+mn-ea"/>
                  <a:ea typeface="+mn-ea"/>
                  <a:sym typeface="Malgun Gothic"/>
                </a:endParaRPr>
              </a:p>
              <a:p>
                <a:pPr marL="285750" marR="0" lvl="0" indent="-285750" algn="l" rtl="0">
                  <a:lnSpc>
                    <a:spcPct val="110000"/>
                  </a:lnSpc>
                  <a:spcBef>
                    <a:spcPts val="0"/>
                  </a:spcBef>
                  <a:spcAft>
                    <a:spcPts val="0"/>
                  </a:spcAft>
                  <a:buClr>
                    <a:schemeClr val="dk1"/>
                  </a:buClr>
                  <a:buSzPts val="1800"/>
                  <a:buFont typeface="Arial"/>
                  <a:buChar char="•"/>
                </a:pPr>
                <a:endParaRPr lang="en-US" altLang="ko-KR" sz="1800" dirty="0">
                  <a:solidFill>
                    <a:schemeClr val="dk1"/>
                  </a:solidFill>
                  <a:latin typeface="+mn-ea"/>
                  <a:ea typeface="+mn-ea"/>
                  <a:cs typeface="Malgun Gothic"/>
                  <a:sym typeface="Malgun Gothic"/>
                </a:endParaRPr>
              </a:p>
              <a:p>
                <a:pPr marL="285750" marR="0" lvl="0" indent="-285750" algn="l" rtl="0">
                  <a:lnSpc>
                    <a:spcPct val="110000"/>
                  </a:lnSpc>
                  <a:spcBef>
                    <a:spcPts val="0"/>
                  </a:spcBef>
                  <a:spcAft>
                    <a:spcPts val="0"/>
                  </a:spcAft>
                  <a:buClr>
                    <a:schemeClr val="dk1"/>
                  </a:buClr>
                  <a:buSzPts val="1800"/>
                  <a:buFont typeface="Arial"/>
                  <a:buChar char="•"/>
                </a:pPr>
                <a:endParaRPr lang="en-US" sz="1800" dirty="0">
                  <a:solidFill>
                    <a:schemeClr val="dk1"/>
                  </a:solidFill>
                  <a:latin typeface="+mn-ea"/>
                  <a:ea typeface="+mn-ea"/>
                  <a:cs typeface="Malgun Gothic"/>
                  <a:sym typeface="Malgun Gothic"/>
                </a:endParaRPr>
              </a:p>
              <a:p>
                <a:pPr marL="285750" marR="0" lvl="0" indent="-285750" algn="l" rtl="0">
                  <a:lnSpc>
                    <a:spcPct val="110000"/>
                  </a:lnSpc>
                  <a:spcBef>
                    <a:spcPts val="0"/>
                  </a:spcBef>
                  <a:spcAft>
                    <a:spcPts val="0"/>
                  </a:spcAft>
                  <a:buClr>
                    <a:schemeClr val="dk1"/>
                  </a:buClr>
                  <a:buSzPts val="1800"/>
                  <a:buFont typeface="Arial"/>
                  <a:buChar char="•"/>
                </a:pPr>
                <a:endParaRPr lang="en-US" dirty="0">
                  <a:latin typeface="+mn-ea"/>
                  <a:ea typeface="+mn-ea"/>
                </a:endParaRPr>
              </a:p>
            </p:txBody>
          </p:sp>
        </mc:Choice>
        <mc:Fallback xmlns="">
          <p:sp>
            <p:nvSpPr>
              <p:cNvPr id="6" name="Google Shape;197;p14">
                <a:extLst>
                  <a:ext uri="{FF2B5EF4-FFF2-40B4-BE49-F238E27FC236}">
                    <a16:creationId xmlns:a16="http://schemas.microsoft.com/office/drawing/2014/main" id="{D650A97B-14DD-5B40-AE67-2F9676E8B966}"/>
                  </a:ext>
                </a:extLst>
              </p:cNvPr>
              <p:cNvSpPr txBox="1">
                <a:spLocks noRot="1" noChangeAspect="1" noMove="1" noResize="1" noEditPoints="1" noAdjustHandles="1" noChangeArrowheads="1" noChangeShapeType="1" noTextEdit="1"/>
              </p:cNvSpPr>
              <p:nvPr/>
            </p:nvSpPr>
            <p:spPr>
              <a:xfrm>
                <a:off x="528505" y="1501701"/>
                <a:ext cx="11553713" cy="6619208"/>
              </a:xfrm>
              <a:prstGeom prst="rect">
                <a:avLst/>
              </a:prstGeom>
              <a:blipFill>
                <a:blip r:embed="rId3"/>
                <a:stretch>
                  <a:fillRect l="-1209" t="-192"/>
                </a:stretch>
              </a:blipFill>
              <a:ln>
                <a:noFill/>
              </a:ln>
            </p:spPr>
            <p:txBody>
              <a:bodyPr/>
              <a:lstStyle/>
              <a:p>
                <a:r>
                  <a:rPr lang="ko-KR" altLang="en-US">
                    <a:noFill/>
                  </a:rPr>
                  <a:t> </a:t>
                </a:r>
              </a:p>
            </p:txBody>
          </p:sp>
        </mc:Fallback>
      </mc:AlternateContent>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Google Shape;379;p23"/>
          <p:cNvSpPr txBox="1">
            <a:spLocks noGrp="1"/>
          </p:cNvSpPr>
          <p:nvPr>
            <p:ph type="body" idx="1"/>
          </p:nvPr>
        </p:nvSpPr>
        <p:spPr>
          <a:xfrm>
            <a:off x="355001" y="763037"/>
            <a:ext cx="11553713" cy="5702904"/>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solidFill>
                <a:srgbClr val="C00000"/>
              </a:solidFill>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p:txBody>
      </p:sp>
      <p:sp>
        <p:nvSpPr>
          <p:cNvPr id="380" name="Google Shape;380;p23"/>
          <p:cNvSpPr txBox="1"/>
          <p:nvPr/>
        </p:nvSpPr>
        <p:spPr>
          <a:xfrm>
            <a:off x="609672" y="501427"/>
            <a:ext cx="5059608"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Provisions for Anonymity</a:t>
            </a:r>
            <a:endParaRPr sz="1400" b="0" i="0" u="none" strike="noStrike" cap="none">
              <a:solidFill>
                <a:srgbClr val="000000"/>
              </a:solidFill>
              <a:latin typeface="Arial"/>
              <a:ea typeface="Arial"/>
              <a:cs typeface="Arial"/>
              <a:sym typeface="Arial"/>
            </a:endParaRPr>
          </a:p>
        </p:txBody>
      </p:sp>
      <p:sp>
        <p:nvSpPr>
          <p:cNvPr id="381" name="Google Shape;381;p23"/>
          <p:cNvSpPr txBox="1"/>
          <p:nvPr/>
        </p:nvSpPr>
        <p:spPr>
          <a:xfrm>
            <a:off x="638287" y="1286257"/>
            <a:ext cx="11553713" cy="6179087"/>
          </a:xfrm>
          <a:prstGeom prst="rect">
            <a:avLst/>
          </a:prstGeom>
          <a:noFill/>
          <a:ln>
            <a:noFill/>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000000"/>
              </a:buClr>
              <a:buSzPts val="2200"/>
              <a:buFont typeface="Arial"/>
              <a:buNone/>
            </a:pPr>
            <a:r>
              <a:rPr lang="en-US" sz="2200" b="0" i="0" u="none" strike="noStrike" cap="none">
                <a:solidFill>
                  <a:srgbClr val="000000"/>
                </a:solidFill>
                <a:latin typeface="Arial"/>
                <a:ea typeface="Arial"/>
                <a:cs typeface="Arial"/>
                <a:sym typeface="Arial"/>
              </a:rPr>
              <a:t>More security: Let's give anonymity.</a:t>
            </a:r>
            <a:endParaRPr sz="1400" b="0" i="0" u="none" strike="noStrike" cap="none">
              <a:solidFill>
                <a:srgbClr val="000000"/>
              </a:solidFill>
              <a:latin typeface="Arial"/>
              <a:ea typeface="Arial"/>
              <a:cs typeface="Arial"/>
              <a:sym typeface="Arial"/>
            </a:endParaRPr>
          </a:p>
          <a:p>
            <a:pPr marL="285750" marR="0" lvl="0" indent="-285750" algn="l" rtl="0">
              <a:lnSpc>
                <a:spcPct val="110000"/>
              </a:lnSpc>
              <a:spcBef>
                <a:spcPts val="0"/>
              </a:spcBef>
              <a:spcAft>
                <a:spcPts val="0"/>
              </a:spcAft>
              <a:buClr>
                <a:srgbClr val="000000"/>
              </a:buClr>
              <a:buSzPts val="1800"/>
              <a:buFont typeface="Arial"/>
              <a:buChar char="•"/>
            </a:pPr>
            <a:r>
              <a:rPr lang="en-US" sz="1800" b="0" i="0" u="none" strike="noStrike" cap="none">
                <a:solidFill>
                  <a:srgbClr val="000000"/>
                </a:solidFill>
                <a:latin typeface="Malgun Gothic"/>
                <a:ea typeface="Malgun Gothic"/>
                <a:cs typeface="Malgun Gothic"/>
                <a:sym typeface="Malgun Gothic"/>
              </a:rPr>
              <a:t>Who is the content creator? </a:t>
            </a:r>
            <a:endParaRPr sz="1400" b="0" i="0" u="none" strike="noStrike" cap="none">
              <a:solidFill>
                <a:srgbClr val="000000"/>
              </a:solidFill>
              <a:latin typeface="Arial"/>
              <a:ea typeface="Arial"/>
              <a:cs typeface="Arial"/>
              <a:sym typeface="Arial"/>
            </a:endParaRPr>
          </a:p>
          <a:p>
            <a:pPr marL="285750" marR="0" lvl="0" indent="-285750" algn="l" rtl="0">
              <a:lnSpc>
                <a:spcPct val="110000"/>
              </a:lnSpc>
              <a:spcBef>
                <a:spcPts val="0"/>
              </a:spcBef>
              <a:spcAft>
                <a:spcPts val="0"/>
              </a:spcAft>
              <a:buClr>
                <a:srgbClr val="000000"/>
              </a:buClr>
              <a:buSzPts val="1800"/>
              <a:buFont typeface="Arial"/>
              <a:buChar char="•"/>
            </a:pPr>
            <a:r>
              <a:rPr lang="en-US" sz="1800" b="0" i="0" u="none" strike="noStrike" cap="none">
                <a:solidFill>
                  <a:srgbClr val="000000"/>
                </a:solidFill>
                <a:latin typeface="Malgun Gothic"/>
                <a:ea typeface="Malgun Gothic"/>
                <a:cs typeface="Malgun Gothic"/>
                <a:sym typeface="Malgun Gothic"/>
              </a:rPr>
              <a:t>Which node is stored on?</a:t>
            </a:r>
            <a:endParaRPr sz="1400" b="0" i="0" u="none" strike="noStrike" cap="none">
              <a:solidFill>
                <a:srgbClr val="000000"/>
              </a:solidFill>
              <a:latin typeface="Arial"/>
              <a:ea typeface="Arial"/>
              <a:cs typeface="Arial"/>
              <a:sym typeface="Arial"/>
            </a:endParaRPr>
          </a:p>
          <a:p>
            <a:pPr marL="285750" marR="0" lvl="0" indent="-285750" algn="l" rtl="0">
              <a:lnSpc>
                <a:spcPct val="110000"/>
              </a:lnSpc>
              <a:spcBef>
                <a:spcPts val="0"/>
              </a:spcBef>
              <a:spcAft>
                <a:spcPts val="0"/>
              </a:spcAft>
              <a:buClr>
                <a:srgbClr val="000000"/>
              </a:buClr>
              <a:buSzPts val="1800"/>
              <a:buFont typeface="Arial"/>
              <a:buChar char="•"/>
            </a:pPr>
            <a:r>
              <a:rPr lang="en-US" sz="1800" b="0" i="0" u="none" strike="noStrike" cap="none">
                <a:solidFill>
                  <a:srgbClr val="000000"/>
                </a:solidFill>
                <a:latin typeface="Malgun Gothic"/>
                <a:ea typeface="Malgun Gothic"/>
                <a:cs typeface="Malgun Gothic"/>
                <a:sym typeface="Malgun Gothic"/>
              </a:rPr>
              <a:t>What content is stored?</a:t>
            </a:r>
            <a:endParaRPr sz="1400" b="0" i="0" u="none" strike="noStrike" cap="none">
              <a:solidFill>
                <a:srgbClr val="000000"/>
              </a:solidFill>
              <a:latin typeface="Arial"/>
              <a:ea typeface="Arial"/>
              <a:cs typeface="Arial"/>
              <a:sym typeface="Arial"/>
            </a:endParaRPr>
          </a:p>
          <a:p>
            <a:pPr marL="285750" marR="0" lvl="0" indent="-285750" algn="l" rtl="0">
              <a:lnSpc>
                <a:spcPct val="110000"/>
              </a:lnSpc>
              <a:spcBef>
                <a:spcPts val="0"/>
              </a:spcBef>
              <a:spcAft>
                <a:spcPts val="0"/>
              </a:spcAft>
              <a:buClr>
                <a:srgbClr val="000000"/>
              </a:buClr>
              <a:buSzPts val="1800"/>
              <a:buFont typeface="Arial"/>
              <a:buChar char="•"/>
            </a:pPr>
            <a:r>
              <a:rPr lang="en-US" sz="1800" b="0" i="0" u="none" strike="noStrike" cap="none">
                <a:solidFill>
                  <a:srgbClr val="000000"/>
                </a:solidFill>
                <a:latin typeface="Malgun Gothic"/>
                <a:ea typeface="Malgun Gothic"/>
                <a:cs typeface="Malgun Gothic"/>
                <a:sym typeface="Malgun Gothic"/>
              </a:rPr>
              <a:t>What are the queries for content?</a:t>
            </a:r>
            <a:endParaRPr sz="1400" b="0" i="0" u="none" strike="noStrike" cap="none">
              <a:solidFill>
                <a:srgbClr val="000000"/>
              </a:solidFill>
              <a:latin typeface="Arial"/>
              <a:ea typeface="Arial"/>
              <a:cs typeface="Arial"/>
              <a:sym typeface="Arial"/>
            </a:endParaRPr>
          </a:p>
          <a:p>
            <a:pPr marL="285750" marR="0" lvl="0" indent="-171450" algn="l" rtl="0">
              <a:lnSpc>
                <a:spcPct val="110000"/>
              </a:lnSpc>
              <a:spcBef>
                <a:spcPts val="0"/>
              </a:spcBef>
              <a:spcAft>
                <a:spcPts val="0"/>
              </a:spcAft>
              <a:buClr>
                <a:srgbClr val="000000"/>
              </a:buClr>
              <a:buSzPts val="1800"/>
              <a:buFont typeface="Arial"/>
              <a:buNone/>
            </a:pPr>
            <a:endParaRPr sz="1800" b="0" i="0" u="none" strike="noStrike" cap="none">
              <a:solidFill>
                <a:srgbClr val="000000"/>
              </a:solidFill>
              <a:latin typeface="Malgun Gothic"/>
              <a:ea typeface="Malgun Gothic"/>
              <a:cs typeface="Malgun Gothic"/>
              <a:sym typeface="Malgun Gothic"/>
            </a:endParaRPr>
          </a:p>
          <a:p>
            <a:pPr marL="0" marR="0" lvl="0" indent="0" algn="l" rtl="0">
              <a:lnSpc>
                <a:spcPct val="110000"/>
              </a:lnSpc>
              <a:spcBef>
                <a:spcPts val="0"/>
              </a:spcBef>
              <a:spcAft>
                <a:spcPts val="0"/>
              </a:spcAft>
              <a:buClr>
                <a:srgbClr val="000000"/>
              </a:buClr>
              <a:buSzPts val="1800"/>
              <a:buFont typeface="Arial"/>
              <a:buNone/>
            </a:pPr>
            <a:r>
              <a:rPr lang="en-US" sz="2000" b="1" i="0" u="none" strike="noStrike" cap="none">
                <a:solidFill>
                  <a:srgbClr val="000000"/>
                </a:solidFill>
                <a:latin typeface="Malgun Gothic"/>
                <a:ea typeface="Malgun Gothic"/>
                <a:cs typeface="Malgun Gothic"/>
                <a:sym typeface="Malgun Gothic"/>
              </a:rPr>
              <a:t>Disassociation of Content Source and Request</a:t>
            </a:r>
            <a:endParaRPr sz="1800" b="0" i="0" u="none" strike="noStrike" cap="none">
              <a:solidFill>
                <a:srgbClr val="000000"/>
              </a:solidFill>
              <a:latin typeface="Malgun Gothic"/>
              <a:ea typeface="Malgun Gothic"/>
              <a:cs typeface="Malgun Gothic"/>
              <a:sym typeface="Malgun Gothic"/>
            </a:endParaRPr>
          </a:p>
          <a:p>
            <a:pPr marL="342900" marR="0" lvl="0" indent="-342900" algn="l" rtl="0">
              <a:lnSpc>
                <a:spcPct val="110000"/>
              </a:lnSpc>
              <a:spcBef>
                <a:spcPts val="0"/>
              </a:spcBef>
              <a:spcAft>
                <a:spcPts val="0"/>
              </a:spcAft>
              <a:buClr>
                <a:srgbClr val="000000"/>
              </a:buClr>
              <a:buSzPts val="1800"/>
              <a:buFont typeface="Arial"/>
              <a:buChar char="•"/>
            </a:pPr>
            <a:r>
              <a:rPr lang="en-US" sz="1800" b="0" i="0" u="none" strike="noStrike" cap="none">
                <a:solidFill>
                  <a:srgbClr val="000000"/>
                </a:solidFill>
                <a:latin typeface="Malgun Gothic"/>
                <a:ea typeface="Malgun Gothic"/>
                <a:cs typeface="Malgun Gothic"/>
                <a:sym typeface="Malgun Gothic"/>
              </a:rPr>
              <a:t>Make it impossible to distinguish between the content's final destination and intermediate route</a:t>
            </a:r>
            <a:endParaRPr sz="1400" b="0" i="0" u="none" strike="noStrike" cap="none">
              <a:solidFill>
                <a:srgbClr val="000000"/>
              </a:solidFill>
              <a:latin typeface="Arial"/>
              <a:ea typeface="Arial"/>
              <a:cs typeface="Arial"/>
              <a:sym typeface="Arial"/>
            </a:endParaRPr>
          </a:p>
          <a:p>
            <a:pPr marL="0" marR="0" lvl="0" indent="0" algn="l" rtl="0">
              <a:lnSpc>
                <a:spcPct val="110000"/>
              </a:lnSpc>
              <a:spcBef>
                <a:spcPts val="0"/>
              </a:spcBef>
              <a:spcAft>
                <a:spcPts val="0"/>
              </a:spcAft>
              <a:buClr>
                <a:srgbClr val="000000"/>
              </a:buClr>
              <a:buSzPts val="1800"/>
              <a:buFont typeface="Arial"/>
              <a:buNone/>
            </a:pPr>
            <a:r>
              <a:rPr lang="en-US" sz="2000" b="1" i="0" u="none" strike="noStrike" cap="none">
                <a:solidFill>
                  <a:srgbClr val="262626"/>
                </a:solidFill>
                <a:latin typeface="Malgun Gothic"/>
                <a:ea typeface="Malgun Gothic"/>
                <a:cs typeface="Malgun Gothic"/>
                <a:sym typeface="Malgun Gothic"/>
              </a:rPr>
              <a:t>Anonymous Connection Layers</a:t>
            </a:r>
            <a:endParaRPr sz="1400" b="0" i="0" u="none" strike="noStrike" cap="none">
              <a:solidFill>
                <a:srgbClr val="000000"/>
              </a:solidFill>
              <a:latin typeface="Arial"/>
              <a:ea typeface="Arial"/>
              <a:cs typeface="Arial"/>
              <a:sym typeface="Arial"/>
            </a:endParaRPr>
          </a:p>
          <a:p>
            <a:pPr marL="342900" marR="0" lvl="0" indent="-342900" algn="l" rtl="0">
              <a:lnSpc>
                <a:spcPct val="110000"/>
              </a:lnSpc>
              <a:spcBef>
                <a:spcPts val="0"/>
              </a:spcBef>
              <a:spcAft>
                <a:spcPts val="0"/>
              </a:spcAft>
              <a:buClr>
                <a:srgbClr val="000000"/>
              </a:buClr>
              <a:buSzPts val="1800"/>
              <a:buFont typeface="Arial"/>
              <a:buChar char="•"/>
            </a:pPr>
            <a:r>
              <a:rPr lang="en-US" sz="1800" b="0" i="0" u="none" strike="noStrike" cap="none">
                <a:solidFill>
                  <a:srgbClr val="000000"/>
                </a:solidFill>
                <a:latin typeface="Malgun Gothic"/>
                <a:ea typeface="Malgun Gothic"/>
                <a:cs typeface="Malgun Gothic"/>
                <a:sym typeface="Malgun Gothic"/>
              </a:rPr>
              <a:t>To do this, we need protocols that we can initially connect to undercover.</a:t>
            </a:r>
            <a:endParaRPr sz="1400" b="0" i="0" u="none" strike="noStrike" cap="none">
              <a:solidFill>
                <a:srgbClr val="000000"/>
              </a:solidFill>
              <a:latin typeface="Arial"/>
              <a:ea typeface="Arial"/>
              <a:cs typeface="Arial"/>
              <a:sym typeface="Arial"/>
            </a:endParaRPr>
          </a:p>
          <a:p>
            <a:pPr marL="0" marR="0" lvl="0" indent="0" algn="l" rtl="0">
              <a:lnSpc>
                <a:spcPct val="110000"/>
              </a:lnSpc>
              <a:spcBef>
                <a:spcPts val="0"/>
              </a:spcBef>
              <a:spcAft>
                <a:spcPts val="0"/>
              </a:spcAft>
              <a:buClr>
                <a:srgbClr val="000000"/>
              </a:buClr>
              <a:buSzPts val="1800"/>
              <a:buFont typeface="Arial"/>
              <a:buNone/>
            </a:pPr>
            <a:r>
              <a:rPr lang="en-US" sz="2000" b="1" i="0" u="none" strike="noStrike" cap="none">
                <a:solidFill>
                  <a:srgbClr val="262626"/>
                </a:solidFill>
                <a:latin typeface="Malgun Gothic"/>
                <a:ea typeface="Malgun Gothic"/>
                <a:cs typeface="Malgun Gothic"/>
                <a:sym typeface="Malgun Gothic"/>
              </a:rPr>
              <a:t>Censorship Resistant Lookup</a:t>
            </a:r>
            <a:endParaRPr sz="2000" b="0" i="0" u="none" strike="noStrike" cap="none">
              <a:solidFill>
                <a:srgbClr val="262626"/>
              </a:solidFill>
              <a:latin typeface="Malgun Gothic"/>
              <a:ea typeface="Malgun Gothic"/>
              <a:cs typeface="Malgun Gothic"/>
              <a:sym typeface="Malgun Gothic"/>
            </a:endParaRPr>
          </a:p>
          <a:p>
            <a:pPr marL="342900" marR="0" lvl="0" indent="-342900" algn="l" rtl="0">
              <a:lnSpc>
                <a:spcPct val="110000"/>
              </a:lnSpc>
              <a:spcBef>
                <a:spcPts val="0"/>
              </a:spcBef>
              <a:spcAft>
                <a:spcPts val="0"/>
              </a:spcAft>
              <a:buClr>
                <a:srgbClr val="000000"/>
              </a:buClr>
              <a:buSzPts val="1800"/>
              <a:buFont typeface="Arial"/>
              <a:buChar char="•"/>
            </a:pPr>
            <a:r>
              <a:rPr lang="en-US" sz="1800" b="0" i="0" u="none" strike="noStrike" cap="none">
                <a:solidFill>
                  <a:srgbClr val="000000"/>
                </a:solidFill>
                <a:latin typeface="Malgun Gothic"/>
                <a:ea typeface="Malgun Gothic"/>
                <a:cs typeface="Malgun Gothic"/>
                <a:sym typeface="Malgun Gothic"/>
              </a:rPr>
              <a:t>There should not be any document that can specify the constructor, storage, etc.</a:t>
            </a:r>
            <a:endParaRPr sz="1400" b="0" i="0" u="none" strike="noStrike" cap="none">
              <a:solidFill>
                <a:srgbClr val="000000"/>
              </a:solidFill>
              <a:latin typeface="Arial"/>
              <a:ea typeface="Arial"/>
              <a:cs typeface="Arial"/>
              <a:sym typeface="Arial"/>
            </a:endParaRPr>
          </a:p>
          <a:p>
            <a:pPr marL="285750" marR="0" lvl="0" indent="-171450" algn="l" rtl="0">
              <a:lnSpc>
                <a:spcPct val="110000"/>
              </a:lnSpc>
              <a:spcBef>
                <a:spcPts val="0"/>
              </a:spcBef>
              <a:spcAft>
                <a:spcPts val="0"/>
              </a:spcAft>
              <a:buClr>
                <a:srgbClr val="000000"/>
              </a:buClr>
              <a:buSzPts val="1800"/>
              <a:buFont typeface="Arial"/>
              <a:buNone/>
            </a:pPr>
            <a:endParaRPr sz="1800" b="0" i="0" u="none" strike="noStrike" cap="none">
              <a:solidFill>
                <a:srgbClr val="000000"/>
              </a:solidFill>
              <a:latin typeface="Malgun Gothic"/>
              <a:ea typeface="Malgun Gothic"/>
              <a:cs typeface="Malgun Gothic"/>
              <a:sym typeface="Malgun Gothic"/>
            </a:endParaRPr>
          </a:p>
          <a:p>
            <a:pPr marL="285750" marR="0" lvl="0" indent="-171450" algn="l" rtl="0">
              <a:lnSpc>
                <a:spcPct val="110000"/>
              </a:lnSpc>
              <a:spcBef>
                <a:spcPts val="0"/>
              </a:spcBef>
              <a:spcAft>
                <a:spcPts val="0"/>
              </a:spcAft>
              <a:buClr>
                <a:srgbClr val="000000"/>
              </a:buClr>
              <a:buSzPts val="1800"/>
              <a:buFont typeface="Arial"/>
              <a:buNone/>
            </a:pPr>
            <a:endParaRPr sz="1800" b="0" i="0" u="none" strike="noStrike" cap="none">
              <a:solidFill>
                <a:srgbClr val="000000"/>
              </a:solidFill>
              <a:latin typeface="Malgun Gothic"/>
              <a:ea typeface="Malgun Gothic"/>
              <a:cs typeface="Malgun Gothic"/>
              <a:sym typeface="Malgun Gothic"/>
            </a:endParaRPr>
          </a:p>
          <a:p>
            <a:pPr marL="285750" marR="0" lvl="0" indent="-171450" algn="l" rtl="0">
              <a:lnSpc>
                <a:spcPct val="110000"/>
              </a:lnSpc>
              <a:spcBef>
                <a:spcPts val="0"/>
              </a:spcBef>
              <a:spcAft>
                <a:spcPts val="0"/>
              </a:spcAft>
              <a:buClr>
                <a:srgbClr val="000000"/>
              </a:buClr>
              <a:buSzPts val="1800"/>
              <a:buFont typeface="Arial"/>
              <a:buNone/>
            </a:pPr>
            <a:endParaRPr sz="1800" b="0" i="0" u="none" strike="noStrike" cap="none">
              <a:solidFill>
                <a:srgbClr val="000000"/>
              </a:solidFill>
              <a:latin typeface="Malgun Gothic"/>
              <a:ea typeface="Malgun Gothic"/>
              <a:cs typeface="Malgun Gothic"/>
              <a:sym typeface="Malgun Gothic"/>
            </a:endParaRPr>
          </a:p>
          <a:p>
            <a:pPr marL="228600" marR="0" lvl="0" indent="-114300" algn="l" rtl="0">
              <a:lnSpc>
                <a:spcPct val="110000"/>
              </a:lnSpc>
              <a:spcBef>
                <a:spcPts val="1000"/>
              </a:spcBef>
              <a:spcAft>
                <a:spcPts val="0"/>
              </a:spcAft>
              <a:buClr>
                <a:srgbClr val="ED7D31"/>
              </a:buClr>
              <a:buSzPts val="1800"/>
              <a:buFont typeface="Noto Sans Symbols"/>
              <a:buNone/>
            </a:pPr>
            <a:endParaRPr sz="1800" b="0" i="0" u="none" strike="noStrike" cap="none">
              <a:solidFill>
                <a:srgbClr val="000000"/>
              </a:solidFill>
              <a:latin typeface="Malgun Gothic"/>
              <a:ea typeface="Malgun Gothic"/>
              <a:cs typeface="Malgun Gothic"/>
              <a:sym typeface="Malgun Gothic"/>
            </a:endParaRPr>
          </a:p>
          <a:p>
            <a:pPr marL="285750" marR="0" lvl="0" indent="-171450" algn="l" rtl="0">
              <a:lnSpc>
                <a:spcPct val="110000"/>
              </a:lnSpc>
              <a:spcBef>
                <a:spcPts val="0"/>
              </a:spcBef>
              <a:spcAft>
                <a:spcPts val="0"/>
              </a:spcAft>
              <a:buClr>
                <a:srgbClr val="000000"/>
              </a:buClr>
              <a:buSzPts val="1800"/>
              <a:buFont typeface="Arial"/>
              <a:buNone/>
            </a:pPr>
            <a:endParaRPr sz="1800" b="0" i="0" u="none" strike="noStrike" cap="none">
              <a:solidFill>
                <a:srgbClr val="000000"/>
              </a:solidFill>
              <a:latin typeface="Malgun Gothic"/>
              <a:ea typeface="Malgun Gothic"/>
              <a:cs typeface="Malgun Gothic"/>
              <a:sym typeface="Malgun Gothic"/>
            </a:endParaRPr>
          </a:p>
          <a:p>
            <a:pPr marL="285750" marR="0" lvl="0" indent="-171450" algn="l" rtl="0">
              <a:lnSpc>
                <a:spcPct val="11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a:p>
            <a:pPr marL="285750" marR="0" lvl="0" indent="-171450" algn="l" rtl="0">
              <a:lnSpc>
                <a:spcPct val="110000"/>
              </a:lnSpc>
              <a:spcBef>
                <a:spcPts val="0"/>
              </a:spcBef>
              <a:spcAft>
                <a:spcPts val="0"/>
              </a:spcAft>
              <a:buClr>
                <a:srgbClr val="000000"/>
              </a:buClr>
              <a:buSzPts val="18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p24"/>
          <p:cNvSpPr txBox="1">
            <a:spLocks noGrp="1"/>
          </p:cNvSpPr>
          <p:nvPr>
            <p:ph type="body" idx="1"/>
          </p:nvPr>
        </p:nvSpPr>
        <p:spPr>
          <a:xfrm>
            <a:off x="355001" y="763037"/>
            <a:ext cx="11553713" cy="5702904"/>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solidFill>
                <a:srgbClr val="C00000"/>
              </a:solidFill>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p:txBody>
      </p:sp>
      <p:sp>
        <p:nvSpPr>
          <p:cNvPr id="388" name="Google Shape;388;p24"/>
          <p:cNvSpPr txBox="1"/>
          <p:nvPr/>
        </p:nvSpPr>
        <p:spPr>
          <a:xfrm>
            <a:off x="609672" y="501427"/>
            <a:ext cx="5059608"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Provisions for a deniability</a:t>
            </a:r>
            <a:endParaRPr sz="1400" b="0" i="0" u="none" strike="noStrike" cap="none">
              <a:solidFill>
                <a:srgbClr val="000000"/>
              </a:solidFill>
              <a:latin typeface="Arial"/>
              <a:ea typeface="Arial"/>
              <a:cs typeface="Arial"/>
              <a:sym typeface="Arial"/>
            </a:endParaRPr>
          </a:p>
        </p:txBody>
      </p:sp>
      <p:sp>
        <p:nvSpPr>
          <p:cNvPr id="389" name="Google Shape;389;p24"/>
          <p:cNvSpPr txBox="1"/>
          <p:nvPr/>
        </p:nvSpPr>
        <p:spPr>
          <a:xfrm>
            <a:off x="560323" y="1286257"/>
            <a:ext cx="11553713" cy="5772822"/>
          </a:xfrm>
          <a:prstGeom prst="rect">
            <a:avLst/>
          </a:prstGeom>
          <a:noFill/>
          <a:ln>
            <a:noFill/>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000000"/>
              </a:buClr>
              <a:buSzPts val="2200"/>
              <a:buFont typeface="Arial"/>
              <a:buNone/>
            </a:pPr>
            <a:r>
              <a:rPr lang="en-US" sz="2200" b="0" i="0" u="none" strike="noStrike" cap="none">
                <a:solidFill>
                  <a:srgbClr val="000000"/>
                </a:solidFill>
                <a:latin typeface="Arial"/>
                <a:ea typeface="Arial"/>
                <a:cs typeface="Arial"/>
                <a:sym typeface="Arial"/>
              </a:rPr>
              <a:t>Therefore, any of the following query can be </a:t>
            </a:r>
            <a:r>
              <a:rPr lang="en-US" sz="2200" b="1" i="0" u="none" strike="noStrike" cap="none">
                <a:solidFill>
                  <a:srgbClr val="000000"/>
                </a:solidFill>
                <a:latin typeface="Arial"/>
                <a:ea typeface="Arial"/>
                <a:cs typeface="Arial"/>
                <a:sym typeface="Arial"/>
              </a:rPr>
              <a:t>denied</a:t>
            </a:r>
            <a:r>
              <a:rPr lang="en-US" sz="22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a:p>
            <a:pPr marL="285750" marR="0" lvl="0" indent="-285750" algn="l" rtl="0">
              <a:lnSpc>
                <a:spcPct val="110000"/>
              </a:lnSpc>
              <a:spcBef>
                <a:spcPts val="0"/>
              </a:spcBef>
              <a:spcAft>
                <a:spcPts val="0"/>
              </a:spcAft>
              <a:buClr>
                <a:srgbClr val="000000"/>
              </a:buClr>
              <a:buSzPts val="1800"/>
              <a:buFont typeface="Arial"/>
              <a:buChar char="•"/>
            </a:pPr>
            <a:r>
              <a:rPr lang="en-US" sz="1800" b="0" i="0" u="none" strike="noStrike" cap="none">
                <a:solidFill>
                  <a:srgbClr val="000000"/>
                </a:solidFill>
                <a:latin typeface="Malgun Gothic"/>
                <a:ea typeface="Malgun Gothic"/>
                <a:cs typeface="Malgun Gothic"/>
                <a:sym typeface="Malgun Gothic"/>
              </a:rPr>
              <a:t>Who is the content creator? </a:t>
            </a:r>
            <a:endParaRPr sz="1400" b="0" i="0" u="none" strike="noStrike" cap="none">
              <a:solidFill>
                <a:srgbClr val="000000"/>
              </a:solidFill>
              <a:latin typeface="Arial"/>
              <a:ea typeface="Arial"/>
              <a:cs typeface="Arial"/>
              <a:sym typeface="Arial"/>
            </a:endParaRPr>
          </a:p>
          <a:p>
            <a:pPr marL="285750" marR="0" lvl="0" indent="-285750" algn="l" rtl="0">
              <a:lnSpc>
                <a:spcPct val="110000"/>
              </a:lnSpc>
              <a:spcBef>
                <a:spcPts val="0"/>
              </a:spcBef>
              <a:spcAft>
                <a:spcPts val="0"/>
              </a:spcAft>
              <a:buClr>
                <a:srgbClr val="000000"/>
              </a:buClr>
              <a:buSzPts val="1800"/>
              <a:buFont typeface="Arial"/>
              <a:buChar char="•"/>
            </a:pPr>
            <a:r>
              <a:rPr lang="en-US" sz="1800" b="0" i="0" u="none" strike="noStrike" cap="none">
                <a:solidFill>
                  <a:srgbClr val="000000"/>
                </a:solidFill>
                <a:latin typeface="Malgun Gothic"/>
                <a:ea typeface="Malgun Gothic"/>
                <a:cs typeface="Malgun Gothic"/>
                <a:sym typeface="Malgun Gothic"/>
              </a:rPr>
              <a:t>Which node is stored on?</a:t>
            </a:r>
            <a:endParaRPr sz="1400" b="0" i="0" u="none" strike="noStrike" cap="none">
              <a:solidFill>
                <a:srgbClr val="000000"/>
              </a:solidFill>
              <a:latin typeface="Arial"/>
              <a:ea typeface="Arial"/>
              <a:cs typeface="Arial"/>
              <a:sym typeface="Arial"/>
            </a:endParaRPr>
          </a:p>
          <a:p>
            <a:pPr marL="285750" marR="0" lvl="0" indent="-285750" algn="l" rtl="0">
              <a:lnSpc>
                <a:spcPct val="110000"/>
              </a:lnSpc>
              <a:spcBef>
                <a:spcPts val="0"/>
              </a:spcBef>
              <a:spcAft>
                <a:spcPts val="0"/>
              </a:spcAft>
              <a:buClr>
                <a:srgbClr val="000000"/>
              </a:buClr>
              <a:buSzPts val="1800"/>
              <a:buFont typeface="Arial"/>
              <a:buChar char="•"/>
            </a:pPr>
            <a:r>
              <a:rPr lang="en-US" sz="1800" b="0" i="0" u="none" strike="noStrike" cap="none">
                <a:solidFill>
                  <a:srgbClr val="000000"/>
                </a:solidFill>
                <a:latin typeface="Malgun Gothic"/>
                <a:ea typeface="Malgun Gothic"/>
                <a:cs typeface="Malgun Gothic"/>
                <a:sym typeface="Malgun Gothic"/>
              </a:rPr>
              <a:t>What content is stored?</a:t>
            </a:r>
            <a:endParaRPr sz="1400" b="0" i="0" u="none" strike="noStrike" cap="none">
              <a:solidFill>
                <a:srgbClr val="000000"/>
              </a:solidFill>
              <a:latin typeface="Arial"/>
              <a:ea typeface="Arial"/>
              <a:cs typeface="Arial"/>
              <a:sym typeface="Arial"/>
            </a:endParaRPr>
          </a:p>
          <a:p>
            <a:pPr marL="285750" marR="0" lvl="0" indent="-285750" algn="l" rtl="0">
              <a:lnSpc>
                <a:spcPct val="110000"/>
              </a:lnSpc>
              <a:spcBef>
                <a:spcPts val="0"/>
              </a:spcBef>
              <a:spcAft>
                <a:spcPts val="0"/>
              </a:spcAft>
              <a:buClr>
                <a:srgbClr val="000000"/>
              </a:buClr>
              <a:buSzPts val="1800"/>
              <a:buFont typeface="Arial"/>
              <a:buChar char="•"/>
            </a:pPr>
            <a:r>
              <a:rPr lang="en-US" sz="1800" b="0" i="0" u="none" strike="noStrike" cap="none">
                <a:solidFill>
                  <a:srgbClr val="000000"/>
                </a:solidFill>
                <a:latin typeface="Malgun Gothic"/>
                <a:ea typeface="Malgun Gothic"/>
                <a:cs typeface="Malgun Gothic"/>
                <a:sym typeface="Malgun Gothic"/>
              </a:rPr>
              <a:t>What are the queries for content?</a:t>
            </a:r>
            <a:endParaRPr sz="1400" b="0" i="0" u="none" strike="noStrike" cap="none">
              <a:solidFill>
                <a:srgbClr val="000000"/>
              </a:solidFill>
              <a:latin typeface="Arial"/>
              <a:ea typeface="Arial"/>
              <a:cs typeface="Arial"/>
              <a:sym typeface="Arial"/>
            </a:endParaRPr>
          </a:p>
          <a:p>
            <a:pPr marL="0" marR="0" lvl="0" indent="0" algn="l" rtl="0">
              <a:lnSpc>
                <a:spcPct val="110000"/>
              </a:lnSpc>
              <a:spcBef>
                <a:spcPts val="0"/>
              </a:spcBef>
              <a:spcAft>
                <a:spcPts val="0"/>
              </a:spcAft>
              <a:buClr>
                <a:srgbClr val="000000"/>
              </a:buClr>
              <a:buSzPts val="1800"/>
              <a:buFont typeface="Arial"/>
              <a:buNone/>
            </a:pPr>
            <a:endParaRPr sz="1800" b="0" i="0" u="none" strike="noStrike" cap="none">
              <a:solidFill>
                <a:srgbClr val="000000"/>
              </a:solidFill>
              <a:latin typeface="Malgun Gothic"/>
              <a:ea typeface="Malgun Gothic"/>
              <a:cs typeface="Malgun Gothic"/>
              <a:sym typeface="Malgun Gothic"/>
            </a:endParaRPr>
          </a:p>
          <a:p>
            <a:pPr marL="0" marR="0" lvl="0" indent="0" algn="l" rtl="0">
              <a:lnSpc>
                <a:spcPct val="11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Method</a:t>
            </a:r>
            <a:endParaRPr sz="1800" b="0" i="0" u="none" strike="noStrike" cap="none">
              <a:solidFill>
                <a:srgbClr val="000000"/>
              </a:solidFill>
              <a:latin typeface="Malgun Gothic"/>
              <a:ea typeface="Malgun Gothic"/>
              <a:cs typeface="Malgun Gothic"/>
              <a:sym typeface="Malgun Gothic"/>
            </a:endParaRPr>
          </a:p>
          <a:p>
            <a:pPr marL="0" marR="0" lvl="0" indent="0" algn="l" rtl="0">
              <a:lnSpc>
                <a:spcPct val="110000"/>
              </a:lnSpc>
              <a:spcBef>
                <a:spcPts val="0"/>
              </a:spcBef>
              <a:spcAft>
                <a:spcPts val="0"/>
              </a:spcAft>
              <a:buClr>
                <a:srgbClr val="000000"/>
              </a:buClr>
              <a:buSzPts val="1800"/>
              <a:buFont typeface="Arial"/>
              <a:buNone/>
            </a:pPr>
            <a:r>
              <a:rPr lang="en-US" sz="2000" b="1" i="0" u="none" strike="noStrike" cap="none">
                <a:solidFill>
                  <a:srgbClr val="262626"/>
                </a:solidFill>
                <a:latin typeface="Malgun Gothic"/>
                <a:ea typeface="Malgun Gothic"/>
                <a:cs typeface="Malgun Gothic"/>
                <a:sym typeface="Malgun Gothic"/>
              </a:rPr>
              <a:t>Deniability of Stored Content</a:t>
            </a:r>
            <a:endParaRPr sz="2000" b="0" i="0" u="none" strike="noStrike" cap="none">
              <a:solidFill>
                <a:srgbClr val="000000"/>
              </a:solidFill>
              <a:latin typeface="Arial"/>
              <a:ea typeface="Arial"/>
              <a:cs typeface="Arial"/>
              <a:sym typeface="Arial"/>
            </a:endParaRPr>
          </a:p>
          <a:p>
            <a:pPr marL="342900" marR="0" lvl="0" indent="-342900" algn="l" rtl="0">
              <a:lnSpc>
                <a:spcPct val="110000"/>
              </a:lnSpc>
              <a:spcBef>
                <a:spcPts val="0"/>
              </a:spcBef>
              <a:spcAft>
                <a:spcPts val="0"/>
              </a:spcAft>
              <a:buClr>
                <a:srgbClr val="000000"/>
              </a:buClr>
              <a:buSzPts val="1800"/>
              <a:buFont typeface="Arial"/>
              <a:buChar char="•"/>
            </a:pPr>
            <a:r>
              <a:rPr lang="en-US" sz="1800" b="0" i="0" u="none" strike="noStrike" cap="none">
                <a:solidFill>
                  <a:srgbClr val="000000"/>
                </a:solidFill>
                <a:latin typeface="Malgun Gothic"/>
                <a:ea typeface="Malgun Gothic"/>
                <a:cs typeface="Malgun Gothic"/>
                <a:sym typeface="Malgun Gothic"/>
              </a:rPr>
              <a:t>Share encrypted files but don't have keys. A node don't know what content it is</a:t>
            </a:r>
            <a:endParaRPr sz="1400" b="0" i="0" u="none" strike="noStrike" cap="none">
              <a:solidFill>
                <a:srgbClr val="000000"/>
              </a:solidFill>
              <a:latin typeface="Arial"/>
              <a:ea typeface="Arial"/>
              <a:cs typeface="Arial"/>
              <a:sym typeface="Arial"/>
            </a:endParaRPr>
          </a:p>
          <a:p>
            <a:pPr marL="0" marR="0" lvl="0" indent="0" algn="l" rtl="0">
              <a:lnSpc>
                <a:spcPct val="110000"/>
              </a:lnSpc>
              <a:spcBef>
                <a:spcPts val="0"/>
              </a:spcBef>
              <a:spcAft>
                <a:spcPts val="0"/>
              </a:spcAft>
              <a:buClr>
                <a:srgbClr val="000000"/>
              </a:buClr>
              <a:buSzPts val="1800"/>
              <a:buFont typeface="Arial"/>
              <a:buNone/>
            </a:pPr>
            <a:r>
              <a:rPr lang="en-US" sz="2000" b="1" i="0" u="none" strike="noStrike" cap="none">
                <a:solidFill>
                  <a:srgbClr val="262626"/>
                </a:solidFill>
                <a:latin typeface="Malgun Gothic"/>
                <a:ea typeface="Malgun Gothic"/>
                <a:cs typeface="Malgun Gothic"/>
                <a:sym typeface="Malgun Gothic"/>
              </a:rPr>
              <a:t>Deniability of Contents in Transit</a:t>
            </a:r>
            <a:endParaRPr sz="1400" b="0" i="0" u="none" strike="noStrike" cap="none">
              <a:solidFill>
                <a:srgbClr val="000000"/>
              </a:solidFill>
              <a:latin typeface="Arial"/>
              <a:ea typeface="Arial"/>
              <a:cs typeface="Arial"/>
              <a:sym typeface="Arial"/>
            </a:endParaRPr>
          </a:p>
          <a:p>
            <a:pPr marL="342900" marR="0" lvl="0" indent="-342900" algn="l" rtl="0">
              <a:lnSpc>
                <a:spcPct val="110000"/>
              </a:lnSpc>
              <a:spcBef>
                <a:spcPts val="0"/>
              </a:spcBef>
              <a:spcAft>
                <a:spcPts val="0"/>
              </a:spcAft>
              <a:buClr>
                <a:srgbClr val="000000"/>
              </a:buClr>
              <a:buSzPts val="1800"/>
              <a:buFont typeface="Arial"/>
              <a:buChar char="•"/>
            </a:pPr>
            <a:r>
              <a:rPr lang="en-US" sz="1800" b="0" i="0" u="none" strike="noStrike" cap="none">
                <a:solidFill>
                  <a:srgbClr val="000000"/>
                </a:solidFill>
                <a:latin typeface="Malgun Gothic"/>
                <a:ea typeface="Malgun Gothic"/>
                <a:cs typeface="Malgun Gothic"/>
                <a:sym typeface="Malgun Gothic"/>
              </a:rPr>
              <a:t>Use an anonymous connection layer to make sure</a:t>
            </a:r>
            <a:br>
              <a:rPr lang="en-US" sz="1800" b="0" i="0" u="none" strike="noStrike" cap="none">
                <a:solidFill>
                  <a:srgbClr val="000000"/>
                </a:solidFill>
                <a:latin typeface="Malgun Gothic"/>
                <a:ea typeface="Malgun Gothic"/>
                <a:cs typeface="Malgun Gothic"/>
                <a:sym typeface="Malgun Gothic"/>
              </a:rPr>
            </a:br>
            <a:r>
              <a:rPr lang="en-US" sz="1800" b="0" i="0" u="none" strike="noStrike" cap="none">
                <a:solidFill>
                  <a:srgbClr val="000000"/>
                </a:solidFill>
                <a:latin typeface="Malgun Gothic"/>
                <a:ea typeface="Malgun Gothic"/>
                <a:cs typeface="Malgun Gothic"/>
                <a:sym typeface="Malgun Gothic"/>
              </a:rPr>
              <a:t>a node don't know where the content is in the place</a:t>
            </a:r>
            <a:endParaRPr sz="1400" b="0" i="0" u="none" strike="noStrike" cap="none">
              <a:solidFill>
                <a:srgbClr val="000000"/>
              </a:solidFill>
              <a:latin typeface="Arial"/>
              <a:ea typeface="Arial"/>
              <a:cs typeface="Arial"/>
              <a:sym typeface="Arial"/>
            </a:endParaRPr>
          </a:p>
          <a:p>
            <a:pPr marL="285750" marR="0" lvl="0" indent="-171450" algn="l" rtl="0">
              <a:lnSpc>
                <a:spcPct val="110000"/>
              </a:lnSpc>
              <a:spcBef>
                <a:spcPts val="0"/>
              </a:spcBef>
              <a:spcAft>
                <a:spcPts val="0"/>
              </a:spcAft>
              <a:buClr>
                <a:srgbClr val="000000"/>
              </a:buClr>
              <a:buSzPts val="1800"/>
              <a:buFont typeface="Arial"/>
              <a:buNone/>
            </a:pPr>
            <a:endParaRPr sz="1800" b="0" i="0" u="none" strike="noStrike" cap="none">
              <a:solidFill>
                <a:srgbClr val="000000"/>
              </a:solidFill>
              <a:latin typeface="Malgun Gothic"/>
              <a:ea typeface="Malgun Gothic"/>
              <a:cs typeface="Malgun Gothic"/>
              <a:sym typeface="Malgun Gothic"/>
            </a:endParaRPr>
          </a:p>
          <a:p>
            <a:pPr marL="285750" marR="0" lvl="0" indent="-171450" algn="l" rtl="0">
              <a:lnSpc>
                <a:spcPct val="110000"/>
              </a:lnSpc>
              <a:spcBef>
                <a:spcPts val="0"/>
              </a:spcBef>
              <a:spcAft>
                <a:spcPts val="0"/>
              </a:spcAft>
              <a:buClr>
                <a:srgbClr val="000000"/>
              </a:buClr>
              <a:buSzPts val="1800"/>
              <a:buFont typeface="Arial"/>
              <a:buNone/>
            </a:pPr>
            <a:endParaRPr sz="1800" b="0" i="0" u="none" strike="noStrike" cap="none">
              <a:solidFill>
                <a:srgbClr val="000000"/>
              </a:solidFill>
              <a:latin typeface="Malgun Gothic"/>
              <a:ea typeface="Malgun Gothic"/>
              <a:cs typeface="Malgun Gothic"/>
              <a:sym typeface="Malgun Gothic"/>
            </a:endParaRPr>
          </a:p>
          <a:p>
            <a:pPr marL="228600" marR="0" lvl="0" indent="-114300" algn="l" rtl="0">
              <a:lnSpc>
                <a:spcPct val="110000"/>
              </a:lnSpc>
              <a:spcBef>
                <a:spcPts val="1000"/>
              </a:spcBef>
              <a:spcAft>
                <a:spcPts val="0"/>
              </a:spcAft>
              <a:buClr>
                <a:srgbClr val="ED7D31"/>
              </a:buClr>
              <a:buSzPts val="1800"/>
              <a:buFont typeface="Noto Sans Symbols"/>
              <a:buNone/>
            </a:pPr>
            <a:endParaRPr sz="1800" b="0" i="0" u="none" strike="noStrike" cap="none">
              <a:solidFill>
                <a:srgbClr val="000000"/>
              </a:solidFill>
              <a:latin typeface="Malgun Gothic"/>
              <a:ea typeface="Malgun Gothic"/>
              <a:cs typeface="Malgun Gothic"/>
              <a:sym typeface="Malgun Gothic"/>
            </a:endParaRPr>
          </a:p>
          <a:p>
            <a:pPr marL="285750" marR="0" lvl="0" indent="-171450" algn="l" rtl="0">
              <a:lnSpc>
                <a:spcPct val="110000"/>
              </a:lnSpc>
              <a:spcBef>
                <a:spcPts val="0"/>
              </a:spcBef>
              <a:spcAft>
                <a:spcPts val="0"/>
              </a:spcAft>
              <a:buClr>
                <a:srgbClr val="000000"/>
              </a:buClr>
              <a:buSzPts val="1800"/>
              <a:buFont typeface="Arial"/>
              <a:buNone/>
            </a:pPr>
            <a:endParaRPr sz="1800" b="0" i="0" u="none" strike="noStrike" cap="none">
              <a:solidFill>
                <a:srgbClr val="000000"/>
              </a:solidFill>
              <a:latin typeface="Malgun Gothic"/>
              <a:ea typeface="Malgun Gothic"/>
              <a:cs typeface="Malgun Gothic"/>
              <a:sym typeface="Malgun Gothic"/>
            </a:endParaRPr>
          </a:p>
          <a:p>
            <a:pPr marL="285750" marR="0" lvl="0" indent="-171450" algn="l" rtl="0">
              <a:lnSpc>
                <a:spcPct val="11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a:p>
            <a:pPr marL="285750" marR="0" lvl="0" indent="-171450" algn="l" rtl="0">
              <a:lnSpc>
                <a:spcPct val="110000"/>
              </a:lnSpc>
              <a:spcBef>
                <a:spcPts val="0"/>
              </a:spcBef>
              <a:spcAft>
                <a:spcPts val="0"/>
              </a:spcAft>
              <a:buClr>
                <a:srgbClr val="000000"/>
              </a:buClr>
              <a:buSzPts val="18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25"/>
          <p:cNvSpPr txBox="1">
            <a:spLocks noGrp="1"/>
          </p:cNvSpPr>
          <p:nvPr>
            <p:ph type="body" idx="1"/>
          </p:nvPr>
        </p:nvSpPr>
        <p:spPr>
          <a:xfrm>
            <a:off x="355001" y="763037"/>
            <a:ext cx="11553713" cy="5702904"/>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solidFill>
                <a:srgbClr val="C00000"/>
              </a:solidFill>
            </a:endParaRPr>
          </a:p>
          <a:p>
            <a:pPr marL="228600" lvl="0" indent="-50800" algn="l" rtl="0">
              <a:lnSpc>
                <a:spcPct val="90000"/>
              </a:lnSpc>
              <a:spcBef>
                <a:spcPts val="1000"/>
              </a:spcBef>
              <a:spcAft>
                <a:spcPts val="0"/>
              </a:spcAft>
              <a:buClr>
                <a:schemeClr val="dk1"/>
              </a:buClr>
              <a:buSzPts val="2800"/>
              <a:buNone/>
            </a:pPr>
            <a:endParaRPr i="1">
              <a:latin typeface="Times New Roman"/>
              <a:ea typeface="Times New Roman"/>
              <a:cs typeface="Times New Roman"/>
              <a:sym typeface="Times New Roman"/>
            </a:endParaRPr>
          </a:p>
        </p:txBody>
      </p:sp>
      <p:sp>
        <p:nvSpPr>
          <p:cNvPr id="396" name="Google Shape;396;p25"/>
          <p:cNvSpPr txBox="1"/>
          <p:nvPr/>
        </p:nvSpPr>
        <p:spPr>
          <a:xfrm>
            <a:off x="609672" y="501427"/>
            <a:ext cx="7329472"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Incentive Mechanisms and Accountability</a:t>
            </a:r>
            <a:endParaRPr sz="1400" b="0" i="0" u="none" strike="noStrike" cap="none">
              <a:solidFill>
                <a:srgbClr val="000000"/>
              </a:solidFill>
              <a:latin typeface="Arial"/>
              <a:ea typeface="Arial"/>
              <a:cs typeface="Arial"/>
              <a:sym typeface="Arial"/>
            </a:endParaRPr>
          </a:p>
        </p:txBody>
      </p:sp>
      <p:sp>
        <p:nvSpPr>
          <p:cNvPr id="397" name="Google Shape;397;p25"/>
          <p:cNvSpPr txBox="1"/>
          <p:nvPr/>
        </p:nvSpPr>
        <p:spPr>
          <a:xfrm>
            <a:off x="505269" y="4774747"/>
            <a:ext cx="6094602"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chemeClr val="tx1"/>
                </a:solidFill>
                <a:latin typeface="Malgun Gothic"/>
                <a:ea typeface="Malgun Gothic"/>
                <a:cs typeface="Malgun Gothic"/>
                <a:sym typeface="Malgun Gothic"/>
              </a:rPr>
              <a:t>Micropayments Mechanism</a:t>
            </a:r>
            <a:endParaRPr sz="1800" b="1" i="0" u="none" strike="noStrike" cap="none">
              <a:solidFill>
                <a:schemeClr val="tx1"/>
              </a:solidFill>
              <a:latin typeface="Malgun Gothic"/>
              <a:ea typeface="Malgun Gothic"/>
              <a:cs typeface="Malgun Gothic"/>
              <a:sym typeface="Malgun Gothic"/>
            </a:endParaRPr>
          </a:p>
        </p:txBody>
      </p:sp>
      <p:sp>
        <p:nvSpPr>
          <p:cNvPr id="398" name="Google Shape;398;p25"/>
          <p:cNvSpPr txBox="1"/>
          <p:nvPr/>
        </p:nvSpPr>
        <p:spPr>
          <a:xfrm>
            <a:off x="599256" y="1113824"/>
            <a:ext cx="11109748" cy="335472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000"/>
              <a:buFont typeface="Arial"/>
              <a:buNone/>
            </a:pPr>
            <a:r>
              <a:rPr lang="en-US" sz="3200" b="0" i="0" u="none" strike="noStrike" cap="none">
                <a:solidFill>
                  <a:srgbClr val="000000"/>
                </a:solidFill>
                <a:latin typeface="Malgun Gothic"/>
                <a:ea typeface="Malgun Gothic"/>
                <a:cs typeface="Malgun Gothic"/>
                <a:sym typeface="Malgun Gothic"/>
              </a:rPr>
              <a:t>Distributed P2P consists of </a:t>
            </a:r>
            <a:r>
              <a:rPr lang="en-US" sz="3200" b="1" i="0" u="none" strike="noStrike" cap="none">
                <a:solidFill>
                  <a:srgbClr val="000000"/>
                </a:solidFill>
                <a:latin typeface="Malgun Gothic"/>
                <a:ea typeface="Malgun Gothic"/>
                <a:cs typeface="Malgun Gothic"/>
                <a:sym typeface="Malgun Gothic"/>
              </a:rPr>
              <a:t>user participation</a:t>
            </a:r>
            <a:endParaRPr sz="32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Arial"/>
              <a:buNone/>
            </a:pPr>
            <a:r>
              <a:rPr lang="en-US" sz="2200" b="0" i="0" u="none" strike="noStrike" cap="none">
                <a:solidFill>
                  <a:srgbClr val="000000"/>
                </a:solidFill>
                <a:latin typeface="Malgun Gothic"/>
                <a:ea typeface="Malgun Gothic"/>
                <a:cs typeface="Malgun Gothic"/>
                <a:sym typeface="Malgun Gothic"/>
              </a:rPr>
              <a:t>How do we encourage users to participate?</a:t>
            </a:r>
            <a:endParaRPr sz="2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Arial"/>
              <a:buNone/>
            </a:pPr>
            <a:r>
              <a:rPr lang="en-US" sz="2200" b="0" i="0" u="none" strike="noStrike" cap="none">
                <a:solidFill>
                  <a:srgbClr val="000000"/>
                </a:solidFill>
                <a:latin typeface="Malgun Gothic"/>
                <a:ea typeface="Malgun Gothic"/>
                <a:cs typeface="Malgun Gothic"/>
                <a:sym typeface="Malgun Gothic"/>
              </a:rPr>
              <a:t>How to prevent resource monopoly by minority users?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Arial"/>
              <a:buNone/>
            </a:pPr>
            <a:endParaRPr sz="22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Arial"/>
              <a:buNone/>
            </a:pPr>
            <a:r>
              <a:rPr lang="en-US" sz="2200" b="0" i="0" u="none" strike="noStrike" cap="none">
                <a:solidFill>
                  <a:srgbClr val="000000"/>
                </a:solidFill>
                <a:latin typeface="Malgun Gothic"/>
                <a:ea typeface="Malgun Gothic"/>
                <a:cs typeface="Malgun Gothic"/>
                <a:sym typeface="Malgun Gothic"/>
              </a:rPr>
              <a:t>Trust-based Incentive</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800"/>
              <a:buFont typeface="Arial"/>
              <a:buChar char="•"/>
            </a:pPr>
            <a:r>
              <a:rPr lang="en-US" sz="1600" b="0" i="0" u="none" strike="noStrike" cap="none">
                <a:solidFill>
                  <a:srgbClr val="000000"/>
                </a:solidFill>
                <a:latin typeface="Arial"/>
                <a:ea typeface="Arial"/>
                <a:cs typeface="Arial"/>
                <a:sym typeface="Arial"/>
              </a:rPr>
              <a:t>In order to maintain a trust relationship, various transactions must be processed</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800"/>
              <a:buFont typeface="Arial"/>
              <a:buChar char="•"/>
            </a:pPr>
            <a:r>
              <a:rPr lang="en-US" sz="1600" b="0" i="0" u="none" strike="noStrike" cap="none">
                <a:solidFill>
                  <a:srgbClr val="000000"/>
                </a:solidFill>
                <a:latin typeface="Arial"/>
                <a:ea typeface="Arial"/>
                <a:cs typeface="Arial"/>
                <a:sym typeface="Arial"/>
              </a:rPr>
              <a:t>Give an incentive to the person who handles the transaction</a:t>
            </a:r>
            <a:endParaRPr sz="14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Malgun Gothic"/>
                <a:ea typeface="Malgun Gothic"/>
                <a:cs typeface="Malgun Gothic"/>
                <a:sym typeface="Malgun Gothic"/>
              </a:rPr>
              <a:t>Trade-base Incentive</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Incentive the user who provided the service</a:t>
            </a:r>
            <a:endParaRPr sz="1400" b="0" i="0" u="none" strike="noStrike" cap="none">
              <a:solidFill>
                <a:srgbClr val="000000"/>
              </a:solidFill>
              <a:latin typeface="Arial"/>
              <a:ea typeface="Arial"/>
              <a:cs typeface="Arial"/>
              <a:sym typeface="Arial"/>
            </a:endParaRPr>
          </a:p>
        </p:txBody>
      </p:sp>
      <p:sp>
        <p:nvSpPr>
          <p:cNvPr id="399" name="Google Shape;399;p25"/>
          <p:cNvSpPr txBox="1"/>
          <p:nvPr/>
        </p:nvSpPr>
        <p:spPr>
          <a:xfrm>
            <a:off x="576983" y="5085386"/>
            <a:ext cx="11109748" cy="646290"/>
          </a:xfrm>
          <a:prstGeom prst="rect">
            <a:avLst/>
          </a:prstGeom>
          <a:noFill/>
          <a:ln>
            <a:noFill/>
          </a:ln>
        </p:spPr>
        <p:txBody>
          <a:bodyPr spcFirstLastPara="1" wrap="square" lIns="91425" tIns="45700" rIns="91425" bIns="45700" anchor="t" anchorCtr="0">
            <a:spAutoFit/>
          </a:bodyPr>
          <a:lstStyle/>
          <a:p>
            <a:pPr marL="285750" marR="0" lvl="0" indent="-28575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Incentives al the resource</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Pay all coins when using disk space, bandwidth, cpu cycle, etc.</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26"/>
          <p:cNvSpPr txBox="1">
            <a:spLocks noGrp="1"/>
          </p:cNvSpPr>
          <p:nvPr>
            <p:ph type="body" idx="1"/>
          </p:nvPr>
        </p:nvSpPr>
        <p:spPr>
          <a:xfrm>
            <a:off x="355001" y="763037"/>
            <a:ext cx="11553713" cy="5702904"/>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solidFill>
                <a:srgbClr val="C00000"/>
              </a:solidFill>
            </a:endParaRPr>
          </a:p>
          <a:p>
            <a:pPr marL="0" lvl="0" indent="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p:txBody>
      </p:sp>
      <p:sp>
        <p:nvSpPr>
          <p:cNvPr id="406" name="Google Shape;406;p26"/>
          <p:cNvSpPr txBox="1"/>
          <p:nvPr/>
        </p:nvSpPr>
        <p:spPr>
          <a:xfrm>
            <a:off x="609671" y="501427"/>
            <a:ext cx="7297199"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Incentive Mechanisms and Accountability</a:t>
            </a:r>
            <a:endParaRPr sz="1400" b="0" i="0" u="none" strike="noStrike" cap="none">
              <a:solidFill>
                <a:srgbClr val="000000"/>
              </a:solidFill>
              <a:latin typeface="Arial"/>
              <a:ea typeface="Arial"/>
              <a:cs typeface="Arial"/>
              <a:sym typeface="Arial"/>
            </a:endParaRPr>
          </a:p>
        </p:txBody>
      </p:sp>
      <p:sp>
        <p:nvSpPr>
          <p:cNvPr id="407" name="Google Shape;407;p26"/>
          <p:cNvSpPr txBox="1"/>
          <p:nvPr/>
        </p:nvSpPr>
        <p:spPr>
          <a:xfrm>
            <a:off x="609676" y="1103207"/>
            <a:ext cx="3058800" cy="400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Malgun Gothic"/>
                <a:ea typeface="Malgun Gothic"/>
                <a:cs typeface="Malgun Gothic"/>
                <a:sym typeface="Malgun Gothic"/>
              </a:rPr>
              <a:t>Reputation Mechanism</a:t>
            </a:r>
            <a:endParaRPr sz="2000" b="1" i="0" u="none" strike="noStrike" cap="none">
              <a:solidFill>
                <a:srgbClr val="000000"/>
              </a:solidFill>
              <a:latin typeface="Malgun Gothic"/>
              <a:ea typeface="Malgun Gothic"/>
              <a:cs typeface="Malgun Gothic"/>
              <a:sym typeface="Malgun Gothic"/>
            </a:endParaRPr>
          </a:p>
        </p:txBody>
      </p:sp>
      <p:sp>
        <p:nvSpPr>
          <p:cNvPr id="408" name="Google Shape;408;p26"/>
          <p:cNvSpPr txBox="1"/>
          <p:nvPr/>
        </p:nvSpPr>
        <p:spPr>
          <a:xfrm>
            <a:off x="355001" y="4575925"/>
            <a:ext cx="3725661"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chemeClr val="tx1"/>
                </a:solidFill>
                <a:latin typeface="Malgun Gothic"/>
                <a:ea typeface="Malgun Gothic"/>
                <a:cs typeface="Malgun Gothic"/>
                <a:sym typeface="Malgun Gothic"/>
              </a:rPr>
              <a:t>Resource Trading Schemes</a:t>
            </a:r>
            <a:endParaRPr sz="2000" b="1" i="0" u="none" strike="noStrike" cap="none">
              <a:solidFill>
                <a:schemeClr val="tx1"/>
              </a:solidFill>
              <a:latin typeface="Malgun Gothic"/>
              <a:ea typeface="Malgun Gothic"/>
              <a:cs typeface="Malgun Gothic"/>
              <a:sym typeface="Malgun Gothic"/>
            </a:endParaRPr>
          </a:p>
        </p:txBody>
      </p:sp>
      <p:sp>
        <p:nvSpPr>
          <p:cNvPr id="409" name="Google Shape;409;p26"/>
          <p:cNvSpPr txBox="1"/>
          <p:nvPr/>
        </p:nvSpPr>
        <p:spPr>
          <a:xfrm>
            <a:off x="355000" y="1503324"/>
            <a:ext cx="11481900" cy="3150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Arial"/>
                <a:ea typeface="Arial"/>
                <a:cs typeface="Arial"/>
                <a:sym typeface="Arial"/>
              </a:rPr>
              <a:t>No central organization for management and maintenance </a:t>
            </a:r>
            <a:r>
              <a:rPr lang="en-US" sz="2400" b="0" i="0" u="none" strike="noStrike" cap="none">
                <a:solidFill>
                  <a:srgbClr val="000000"/>
                </a:solidFill>
                <a:latin typeface="Malgun Gothic"/>
                <a:ea typeface="Malgun Gothic"/>
                <a:cs typeface="Malgun Gothic"/>
                <a:sym typeface="Malgun Gothic"/>
              </a:rPr>
              <a:t>in P2P Network</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Malgun Gothic"/>
                <a:ea typeface="Malgun Gothic"/>
                <a:cs typeface="Malgun Gothic"/>
                <a:sym typeface="Malgun Gothic"/>
              </a:rPr>
              <a:t>☞ Reputation </a:t>
            </a:r>
            <a:r>
              <a:rPr lang="en-US" sz="2400" b="1" i="0" u="none" strike="noStrike" cap="none">
                <a:solidFill>
                  <a:srgbClr val="000000"/>
                </a:solidFill>
                <a:latin typeface="Malgun Gothic"/>
                <a:ea typeface="Malgun Gothic"/>
                <a:cs typeface="Malgun Gothic"/>
                <a:sym typeface="Malgun Gothic"/>
              </a:rPr>
              <a:t>information must be distributed</a:t>
            </a:r>
            <a:r>
              <a:rPr lang="en-US" sz="2400" b="0" i="0" u="none" strike="noStrike" cap="none">
                <a:solidFill>
                  <a:srgbClr val="000000"/>
                </a:solidFill>
                <a:latin typeface="Malgun Gothic"/>
                <a:ea typeface="Malgun Gothic"/>
                <a:cs typeface="Malgun Gothic"/>
                <a:sym typeface="Malgun Gothic"/>
              </a:rPr>
              <a:t> throughout on different nodes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000"/>
              <a:buFont typeface="Arial"/>
              <a:buNone/>
            </a:pPr>
            <a:endParaRPr sz="3000" b="0" i="0" u="none" strike="noStrike" cap="none">
              <a:solidFill>
                <a:srgbClr val="000000"/>
              </a:solidFill>
              <a:latin typeface="Malgun Gothic"/>
              <a:ea typeface="Malgun Gothic"/>
              <a:cs typeface="Malgun Gothic"/>
              <a:sym typeface="Malgun Gothic"/>
            </a:endParaRPr>
          </a:p>
          <a:p>
            <a:pPr marL="0" marR="0" lvl="0" indent="0" algn="l" rtl="0">
              <a:lnSpc>
                <a:spcPct val="100000"/>
              </a:lnSpc>
              <a:spcBef>
                <a:spcPts val="0"/>
              </a:spcBef>
              <a:spcAft>
                <a:spcPts val="0"/>
              </a:spcAft>
              <a:buClr>
                <a:srgbClr val="000000"/>
              </a:buClr>
              <a:buSzPts val="3000"/>
              <a:buFont typeface="Arial"/>
              <a:buNone/>
            </a:pPr>
            <a:r>
              <a:rPr lang="en-US" sz="3000" b="0" i="0" u="none" strike="noStrike" cap="none">
                <a:solidFill>
                  <a:srgbClr val="000000"/>
                </a:solidFill>
                <a:latin typeface="Malgun Gothic"/>
                <a:ea typeface="Malgun Gothic"/>
                <a:cs typeface="Malgun Gothic"/>
                <a:sym typeface="Malgun Gothic"/>
              </a:rPr>
              <a:t>In what way?</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800"/>
              <a:buFont typeface="Arial"/>
              <a:buChar char="•"/>
            </a:pPr>
            <a:r>
              <a:rPr lang="en-US" sz="1600" b="0" i="0" u="none" strike="noStrike" cap="none">
                <a:solidFill>
                  <a:srgbClr val="000000"/>
                </a:solidFill>
                <a:latin typeface="Arial"/>
                <a:ea typeface="Arial"/>
                <a:cs typeface="Arial"/>
                <a:sym typeface="Arial"/>
              </a:rPr>
              <a:t>Compute users’ global reputation ratings based on their history of uploads.</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800"/>
              <a:buFont typeface="Arial"/>
              <a:buChar char="•"/>
            </a:pPr>
            <a:r>
              <a:rPr lang="en-US" sz="1600" b="0" i="0" u="none" strike="noStrike" cap="none">
                <a:solidFill>
                  <a:srgbClr val="000000"/>
                </a:solidFill>
                <a:latin typeface="Arial"/>
                <a:ea typeface="Arial"/>
                <a:cs typeface="Arial"/>
                <a:sym typeface="Arial"/>
              </a:rPr>
              <a:t>Partially Centralized mechanisms using reputation computation agents</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800"/>
              <a:buFont typeface="Arial"/>
              <a:buChar char="•"/>
            </a:pPr>
            <a:r>
              <a:rPr lang="en-US" sz="1600" b="0" i="0" u="none" strike="noStrike" cap="none">
                <a:solidFill>
                  <a:srgbClr val="000000"/>
                </a:solidFill>
                <a:latin typeface="Arial"/>
                <a:ea typeface="Arial"/>
                <a:cs typeface="Arial"/>
                <a:sym typeface="Arial"/>
              </a:rPr>
              <a:t>Feedback-based reputation mechanisms</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800"/>
              <a:buFont typeface="Arial"/>
              <a:buChar char="•"/>
            </a:pPr>
            <a:r>
              <a:rPr lang="en-US" sz="1600" b="0" i="0" u="none" strike="noStrike" cap="none">
                <a:solidFill>
                  <a:srgbClr val="000000"/>
                </a:solidFill>
                <a:latin typeface="Arial"/>
                <a:ea typeface="Arial"/>
                <a:cs typeface="Arial"/>
                <a:sym typeface="Arial"/>
              </a:rPr>
              <a:t>Using node logs</a:t>
            </a:r>
            <a:endParaRPr sz="14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Store data in </a:t>
            </a:r>
            <a:r>
              <a:rPr lang="en-US" sz="1800" b="1" i="0" u="none" strike="noStrike" cap="none">
                <a:solidFill>
                  <a:srgbClr val="000000"/>
                </a:solidFill>
                <a:latin typeface="Arial"/>
                <a:ea typeface="Arial"/>
                <a:cs typeface="Arial"/>
                <a:sym typeface="Arial"/>
              </a:rPr>
              <a:t>chains</a:t>
            </a:r>
            <a:r>
              <a:rPr lang="en-US" sz="1800" b="0" i="0" u="none" strike="noStrike" cap="none">
                <a:solidFill>
                  <a:srgbClr val="000000"/>
                </a:solidFill>
                <a:latin typeface="Arial"/>
                <a:ea typeface="Arial"/>
                <a:cs typeface="Arial"/>
                <a:sym typeface="Arial"/>
              </a:rPr>
              <a:t> beyond P2P; block-chain</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27"/>
          <p:cNvSpPr txBox="1">
            <a:spLocks noGrp="1"/>
          </p:cNvSpPr>
          <p:nvPr>
            <p:ph type="body" idx="1"/>
          </p:nvPr>
        </p:nvSpPr>
        <p:spPr>
          <a:xfrm>
            <a:off x="355001" y="763037"/>
            <a:ext cx="11553713" cy="5702904"/>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solidFill>
                <a:srgbClr val="C00000"/>
              </a:solidFill>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p:txBody>
      </p:sp>
      <p:sp>
        <p:nvSpPr>
          <p:cNvPr id="416" name="Google Shape;416;p27"/>
          <p:cNvSpPr txBox="1"/>
          <p:nvPr/>
        </p:nvSpPr>
        <p:spPr>
          <a:xfrm>
            <a:off x="609672" y="501427"/>
            <a:ext cx="6221434" cy="52322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Resource Management Capabilities</a:t>
            </a:r>
            <a:endParaRPr sz="1400" b="0" i="0" u="none" strike="noStrike" cap="none">
              <a:solidFill>
                <a:srgbClr val="000000"/>
              </a:solidFill>
              <a:latin typeface="Arial"/>
              <a:ea typeface="Arial"/>
              <a:cs typeface="Arial"/>
              <a:sym typeface="Arial"/>
            </a:endParaRPr>
          </a:p>
        </p:txBody>
      </p:sp>
      <p:sp>
        <p:nvSpPr>
          <p:cNvPr id="417" name="Google Shape;417;p27"/>
          <p:cNvSpPr txBox="1"/>
          <p:nvPr/>
        </p:nvSpPr>
        <p:spPr>
          <a:xfrm>
            <a:off x="355001" y="1286257"/>
            <a:ext cx="11481998" cy="4062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Arial"/>
                <a:ea typeface="Arial"/>
                <a:cs typeface="Arial"/>
                <a:sym typeface="Arial"/>
              </a:rPr>
              <a:t>What resources should P2P support?</a:t>
            </a:r>
            <a:endParaRPr sz="2400" b="0" i="0" u="none" strike="noStrike" cap="none">
              <a:solidFill>
                <a:srgbClr val="000000"/>
              </a:solidFill>
              <a:latin typeface="Malgun Gothic"/>
              <a:ea typeface="Malgun Gothic"/>
              <a:cs typeface="Malgun Gothic"/>
              <a:sym typeface="Malgun Gothic"/>
            </a:endParaRPr>
          </a:p>
          <a:p>
            <a:pPr marL="285750" marR="0" lvl="0" indent="-285750" algn="l" rtl="0">
              <a:lnSpc>
                <a:spcPct val="100000"/>
              </a:lnSpc>
              <a:spcBef>
                <a:spcPts val="0"/>
              </a:spcBef>
              <a:spcAft>
                <a:spcPts val="0"/>
              </a:spcAft>
              <a:buClr>
                <a:srgbClr val="000000"/>
              </a:buClr>
              <a:buSzPts val="1800"/>
              <a:buFont typeface="Arial"/>
              <a:buChar char="•"/>
            </a:pPr>
            <a:r>
              <a:rPr lang="en-US" sz="1600" b="0" i="0" u="none" strike="noStrike" cap="none">
                <a:solidFill>
                  <a:srgbClr val="000000"/>
                </a:solidFill>
                <a:latin typeface="Arial"/>
                <a:ea typeface="Arial"/>
                <a:cs typeface="Arial"/>
                <a:sym typeface="Arial"/>
              </a:rPr>
              <a:t>Content (files)</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800"/>
              <a:buFont typeface="Arial"/>
              <a:buChar char="•"/>
            </a:pPr>
            <a:r>
              <a:rPr lang="en-US" sz="1600" b="0" i="0" u="none" strike="noStrike" cap="none">
                <a:solidFill>
                  <a:srgbClr val="000000"/>
                </a:solidFill>
                <a:latin typeface="Arial"/>
                <a:ea typeface="Arial"/>
                <a:cs typeface="Arial"/>
                <a:sym typeface="Arial"/>
              </a:rPr>
              <a:t>Storage (Disk space)</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800"/>
              <a:buFont typeface="Arial"/>
              <a:buChar char="•"/>
            </a:pPr>
            <a:r>
              <a:rPr lang="en-US" sz="1600" b="0" i="0" u="none" strike="noStrike" cap="none">
                <a:solidFill>
                  <a:srgbClr val="000000"/>
                </a:solidFill>
                <a:latin typeface="Arial"/>
                <a:ea typeface="Arial"/>
                <a:cs typeface="Arial"/>
                <a:sym typeface="Arial"/>
              </a:rPr>
              <a:t>Transmission Capacity (Bandwidth)</a:t>
            </a:r>
            <a:endParaRPr sz="14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2400" b="0" i="0" u="none" strike="noStrike" cap="none">
                <a:solidFill>
                  <a:srgbClr val="000000"/>
                </a:solidFill>
                <a:latin typeface="Arial"/>
                <a:ea typeface="Arial"/>
                <a:cs typeface="Arial"/>
                <a:sym typeface="Arial"/>
              </a:rPr>
              <a:t>What query should be P2P supported?</a:t>
            </a:r>
            <a:endParaRPr sz="18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800"/>
              <a:buFont typeface="Arial"/>
              <a:buChar char="•"/>
            </a:pPr>
            <a:r>
              <a:rPr lang="en-US" sz="1800" b="1" i="0" u="none" strike="noStrike" cap="none">
                <a:solidFill>
                  <a:srgbClr val="262626"/>
                </a:solidFill>
                <a:latin typeface="Malgun Gothic"/>
                <a:ea typeface="Malgun Gothic"/>
                <a:cs typeface="Malgun Gothic"/>
                <a:sym typeface="Malgun Gothic"/>
              </a:rPr>
              <a:t>Inserting</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800"/>
              <a:buFont typeface="Arial"/>
              <a:buChar char="•"/>
            </a:pPr>
            <a:r>
              <a:rPr lang="en-US" sz="1800" b="1" i="0" u="none" strike="noStrike" cap="none">
                <a:solidFill>
                  <a:srgbClr val="262626"/>
                </a:solidFill>
                <a:latin typeface="Malgun Gothic"/>
                <a:ea typeface="Malgun Gothic"/>
                <a:cs typeface="Malgun Gothic"/>
                <a:sym typeface="Malgun Gothic"/>
              </a:rPr>
              <a:t>Locating (searching)</a:t>
            </a:r>
            <a:endParaRPr sz="1800" b="0" i="0" u="none" strike="noStrike" cap="none">
              <a:solidFill>
                <a:srgbClr val="262626"/>
              </a:solidFill>
              <a:latin typeface="Malgun Gothic"/>
              <a:ea typeface="Malgun Gothic"/>
              <a:cs typeface="Malgun Gothic"/>
              <a:sym typeface="Malgun Gothic"/>
            </a:endParaRPr>
          </a:p>
          <a:p>
            <a:pPr marL="285750" marR="0" lvl="0" indent="-285750" algn="l" rtl="0">
              <a:lnSpc>
                <a:spcPct val="100000"/>
              </a:lnSpc>
              <a:spcBef>
                <a:spcPts val="0"/>
              </a:spcBef>
              <a:spcAft>
                <a:spcPts val="0"/>
              </a:spcAft>
              <a:buClr>
                <a:srgbClr val="000000"/>
              </a:buClr>
              <a:buSzPts val="1800"/>
              <a:buFont typeface="Arial"/>
              <a:buChar char="•"/>
            </a:pPr>
            <a:r>
              <a:rPr lang="en-US" sz="1800" b="0" i="0" u="none" strike="noStrike" cap="none">
                <a:solidFill>
                  <a:srgbClr val="262626"/>
                </a:solidFill>
                <a:latin typeface="Malgun Gothic"/>
                <a:ea typeface="Malgun Gothic"/>
                <a:cs typeface="Malgun Gothic"/>
                <a:sym typeface="Malgun Gothic"/>
              </a:rPr>
              <a:t>Retrieving, Removing, Updating, Maintaining previous update, Managing storage space, Setting bandwidth limits.</a:t>
            </a:r>
            <a:endParaRPr sz="14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rgbClr val="000000"/>
              </a:buClr>
              <a:buSzPts val="1800"/>
              <a:buFont typeface="Arial"/>
              <a:buNone/>
            </a:pPr>
            <a:endParaRPr sz="1800" b="1" i="0" u="none" strike="noStrike" cap="none">
              <a:solidFill>
                <a:srgbClr val="262626"/>
              </a:solidFill>
              <a:latin typeface="Malgun Gothic"/>
              <a:ea typeface="Malgun Gothic"/>
              <a:cs typeface="Malgun Gothic"/>
              <a:sym typeface="Malgun Gothic"/>
            </a:endParaRPr>
          </a:p>
          <a:p>
            <a:pPr marL="285750" marR="0" lvl="0" indent="-171450" algn="l" rtl="0">
              <a:lnSpc>
                <a:spcPct val="100000"/>
              </a:lnSpc>
              <a:spcBef>
                <a:spcPts val="0"/>
              </a:spcBef>
              <a:spcAft>
                <a:spcPts val="0"/>
              </a:spcAft>
              <a:buClr>
                <a:srgbClr val="000000"/>
              </a:buClr>
              <a:buSzPts val="1800"/>
              <a:buFont typeface="Arial"/>
              <a:buNone/>
            </a:pPr>
            <a:endParaRPr sz="1800" b="1" i="0" u="none" strike="noStrike" cap="none">
              <a:solidFill>
                <a:srgbClr val="262626"/>
              </a:solidFill>
              <a:latin typeface="Malgun Gothic"/>
              <a:ea typeface="Malgun Gothic"/>
              <a:cs typeface="Malgun Gothic"/>
              <a:sym typeface="Malgun Gothic"/>
            </a:endParaRPr>
          </a:p>
          <a:p>
            <a:pPr marL="285750" marR="0" lvl="0" indent="-17145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Google Shape;431;p36"/>
          <p:cNvSpPr txBox="1">
            <a:spLocks noGrp="1"/>
          </p:cNvSpPr>
          <p:nvPr>
            <p:ph type="ctrTitle"/>
          </p:nvPr>
        </p:nvSpPr>
        <p:spPr>
          <a:xfrm>
            <a:off x="2209800" y="2173044"/>
            <a:ext cx="7772400" cy="15621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000"/>
              <a:buFont typeface="Malgun Gothic"/>
              <a:buNone/>
            </a:pPr>
            <a:r>
              <a:rPr lang="en-US" sz="4000" b="1"/>
              <a:t>Thank you!</a:t>
            </a:r>
            <a:br>
              <a:rPr lang="en-US" sz="4000" b="1"/>
            </a:br>
            <a:endParaRPr sz="4000"/>
          </a:p>
        </p:txBody>
      </p:sp>
      <p:cxnSp>
        <p:nvCxnSpPr>
          <p:cNvPr id="432" name="Google Shape;432;p36"/>
          <p:cNvCxnSpPr/>
          <p:nvPr/>
        </p:nvCxnSpPr>
        <p:spPr>
          <a:xfrm>
            <a:off x="0" y="6557518"/>
            <a:ext cx="12192000" cy="0"/>
          </a:xfrm>
          <a:prstGeom prst="straightConnector1">
            <a:avLst/>
          </a:prstGeom>
          <a:noFill/>
          <a:ln w="57150" cap="flat" cmpd="sng">
            <a:solidFill>
              <a:schemeClr val="accent1"/>
            </a:solidFill>
            <a:prstDash val="solid"/>
            <a:miter lim="800000"/>
            <a:headEnd type="none" w="sm" len="sm"/>
            <a:tailEnd type="none" w="sm" len="sm"/>
          </a:ln>
        </p:spPr>
      </p:cxnSp>
      <p:cxnSp>
        <p:nvCxnSpPr>
          <p:cNvPr id="433" name="Google Shape;433;p36"/>
          <p:cNvCxnSpPr/>
          <p:nvPr/>
        </p:nvCxnSpPr>
        <p:spPr>
          <a:xfrm>
            <a:off x="0" y="225911"/>
            <a:ext cx="12192000" cy="0"/>
          </a:xfrm>
          <a:prstGeom prst="straightConnector1">
            <a:avLst/>
          </a:prstGeom>
          <a:noFill/>
          <a:ln w="57150" cap="flat" cmpd="sng">
            <a:solidFill>
              <a:schemeClr val="accent1"/>
            </a:solidFill>
            <a:prstDash val="solid"/>
            <a:miter lim="800000"/>
            <a:headEnd type="none" w="sm" len="sm"/>
            <a:tailEnd type="none" w="sm" len="sm"/>
          </a:ln>
        </p:spPr>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Google Shape;439;p37"/>
          <p:cNvSpPr txBox="1">
            <a:spLocks noGrp="1"/>
          </p:cNvSpPr>
          <p:nvPr>
            <p:ph type="ctrTitle"/>
          </p:nvPr>
        </p:nvSpPr>
        <p:spPr>
          <a:xfrm>
            <a:off x="2209800" y="2173044"/>
            <a:ext cx="7772400" cy="15621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000"/>
              <a:buFont typeface="Malgun Gothic"/>
              <a:buNone/>
            </a:pPr>
            <a:r>
              <a:rPr lang="en-US" sz="4000" b="1"/>
              <a:t>Q &amp; A</a:t>
            </a:r>
            <a:br>
              <a:rPr lang="en-US" sz="4000" b="1"/>
            </a:br>
            <a:endParaRPr sz="4000"/>
          </a:p>
        </p:txBody>
      </p:sp>
      <p:cxnSp>
        <p:nvCxnSpPr>
          <p:cNvPr id="440" name="Google Shape;440;p37"/>
          <p:cNvCxnSpPr/>
          <p:nvPr/>
        </p:nvCxnSpPr>
        <p:spPr>
          <a:xfrm>
            <a:off x="0" y="6557518"/>
            <a:ext cx="12192000" cy="0"/>
          </a:xfrm>
          <a:prstGeom prst="straightConnector1">
            <a:avLst/>
          </a:prstGeom>
          <a:noFill/>
          <a:ln w="57150" cap="flat" cmpd="sng">
            <a:solidFill>
              <a:schemeClr val="accent1"/>
            </a:solidFill>
            <a:prstDash val="solid"/>
            <a:miter lim="800000"/>
            <a:headEnd type="none" w="sm" len="sm"/>
            <a:tailEnd type="none" w="sm" len="sm"/>
          </a:ln>
        </p:spPr>
      </p:cxnSp>
      <p:cxnSp>
        <p:nvCxnSpPr>
          <p:cNvPr id="441" name="Google Shape;441;p37"/>
          <p:cNvCxnSpPr/>
          <p:nvPr/>
        </p:nvCxnSpPr>
        <p:spPr>
          <a:xfrm>
            <a:off x="0" y="225911"/>
            <a:ext cx="12192000" cy="0"/>
          </a:xfrm>
          <a:prstGeom prst="straightConnector1">
            <a:avLst/>
          </a:prstGeom>
          <a:noFill/>
          <a:ln w="57150" cap="flat" cmpd="sng">
            <a:solidFill>
              <a:schemeClr val="accent1"/>
            </a:solidFill>
            <a:prstDash val="solid"/>
            <a:miter lim="800000"/>
            <a:headEnd type="none" w="sm" len="sm"/>
            <a:tailEnd type="none" w="sm" len="sm"/>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
          <p:cNvSpPr txBox="1">
            <a:spLocks noGrp="1"/>
          </p:cNvSpPr>
          <p:nvPr>
            <p:ph type="body" idx="1"/>
          </p:nvPr>
        </p:nvSpPr>
        <p:spPr>
          <a:xfrm>
            <a:off x="355001" y="763037"/>
            <a:ext cx="11553713" cy="570290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a:p>
            <a:pPr marL="228600" lvl="0" indent="-228600" algn="l" rtl="0">
              <a:lnSpc>
                <a:spcPct val="90000"/>
              </a:lnSpc>
              <a:spcBef>
                <a:spcPts val="1000"/>
              </a:spcBef>
              <a:spcAft>
                <a:spcPts val="0"/>
              </a:spcAft>
              <a:buClr>
                <a:schemeClr val="dk1"/>
              </a:buClr>
              <a:buSzPts val="2000"/>
              <a:buChar char="•"/>
            </a:pPr>
            <a:r>
              <a:rPr lang="en-US" sz="2000" b="1"/>
              <a:t>Grid computing</a:t>
            </a:r>
            <a:endParaRPr/>
          </a:p>
          <a:p>
            <a:pPr marL="0" lvl="0" indent="0" algn="l" rtl="0">
              <a:lnSpc>
                <a:spcPct val="90000"/>
              </a:lnSpc>
              <a:spcBef>
                <a:spcPts val="1000"/>
              </a:spcBef>
              <a:spcAft>
                <a:spcPts val="0"/>
              </a:spcAft>
              <a:buClr>
                <a:schemeClr val="dk1"/>
              </a:buClr>
              <a:buSzPts val="1900"/>
              <a:buNone/>
            </a:pPr>
            <a:r>
              <a:rPr lang="en-US" sz="1900"/>
              <a:t>   </a:t>
            </a:r>
            <a:r>
              <a:rPr lang="en-US" sz="2000"/>
              <a:t>Distributed systems that enable the</a:t>
            </a:r>
            <a:r>
              <a:rPr lang="en-US" sz="2000">
                <a:solidFill>
                  <a:schemeClr val="accent1"/>
                </a:solidFill>
              </a:rPr>
              <a:t> large-scale coordinated use</a:t>
            </a:r>
            <a:r>
              <a:rPr lang="en-US" sz="2000"/>
              <a:t> and </a:t>
            </a:r>
            <a:r>
              <a:rPr lang="en-US" sz="2000">
                <a:solidFill>
                  <a:schemeClr val="accent1"/>
                </a:solidFill>
              </a:rPr>
              <a:t>sharing of geographically </a:t>
            </a:r>
            <a:endParaRPr>
              <a:solidFill>
                <a:schemeClr val="accent1"/>
              </a:solidFill>
            </a:endParaRPr>
          </a:p>
          <a:p>
            <a:pPr marL="0" lvl="0" indent="0" algn="l" rtl="0">
              <a:lnSpc>
                <a:spcPct val="90000"/>
              </a:lnSpc>
              <a:spcBef>
                <a:spcPts val="1000"/>
              </a:spcBef>
              <a:spcAft>
                <a:spcPts val="0"/>
              </a:spcAft>
              <a:buClr>
                <a:schemeClr val="dk1"/>
              </a:buClr>
              <a:buSzPts val="2000"/>
              <a:buNone/>
            </a:pPr>
            <a:r>
              <a:rPr lang="en-US" sz="2000">
                <a:solidFill>
                  <a:schemeClr val="accent1"/>
                </a:solidFill>
              </a:rPr>
              <a:t>   distributed resources</a:t>
            </a:r>
            <a:r>
              <a:rPr lang="en-US" sz="2000"/>
              <a:t>, based on persistent, standards-based service infrastructures, often with  </a:t>
            </a:r>
            <a:endParaRPr/>
          </a:p>
          <a:p>
            <a:pPr marL="0" lvl="0" indent="0" algn="l" rtl="0">
              <a:lnSpc>
                <a:spcPct val="90000"/>
              </a:lnSpc>
              <a:spcBef>
                <a:spcPts val="1000"/>
              </a:spcBef>
              <a:spcAft>
                <a:spcPts val="0"/>
              </a:spcAft>
              <a:buClr>
                <a:schemeClr val="dk1"/>
              </a:buClr>
              <a:buSzPts val="2000"/>
              <a:buNone/>
            </a:pPr>
            <a:r>
              <a:rPr lang="en-US" sz="2000"/>
              <a:t>   a high-performance orientation</a:t>
            </a:r>
            <a:endParaRPr/>
          </a:p>
          <a:p>
            <a:pPr marL="0" lvl="0" indent="0" algn="l" rtl="0">
              <a:lnSpc>
                <a:spcPct val="90000"/>
              </a:lnSpc>
              <a:spcBef>
                <a:spcPts val="1000"/>
              </a:spcBef>
              <a:spcAft>
                <a:spcPts val="0"/>
              </a:spcAft>
              <a:buClr>
                <a:schemeClr val="dk1"/>
              </a:buClr>
              <a:buSzPts val="1900"/>
              <a:buNone/>
            </a:pPr>
            <a:endParaRPr sz="1900"/>
          </a:p>
          <a:p>
            <a:pPr marL="228600" lvl="0" indent="-228600" algn="l" rtl="0">
              <a:lnSpc>
                <a:spcPct val="90000"/>
              </a:lnSpc>
              <a:spcBef>
                <a:spcPts val="1000"/>
              </a:spcBef>
              <a:spcAft>
                <a:spcPts val="0"/>
              </a:spcAft>
              <a:buClr>
                <a:schemeClr val="dk1"/>
              </a:buClr>
              <a:buSzPts val="2000"/>
              <a:buChar char="•"/>
            </a:pPr>
            <a:r>
              <a:rPr lang="en-US" sz="2000" b="1"/>
              <a:t>Difference between peer-to-peer and grid computing</a:t>
            </a:r>
            <a:endParaRPr/>
          </a:p>
          <a:p>
            <a:pPr marL="0" lvl="0" indent="0" algn="l" rtl="0">
              <a:lnSpc>
                <a:spcPct val="90000"/>
              </a:lnSpc>
              <a:spcBef>
                <a:spcPts val="1000"/>
              </a:spcBef>
              <a:spcAft>
                <a:spcPts val="0"/>
              </a:spcAft>
              <a:buClr>
                <a:schemeClr val="dk1"/>
              </a:buClr>
              <a:buSzPts val="1900"/>
              <a:buNone/>
            </a:pPr>
            <a:endParaRPr sz="1900"/>
          </a:p>
        </p:txBody>
      </p:sp>
      <p:sp>
        <p:nvSpPr>
          <p:cNvPr id="195" name="Google Shape;195;p3"/>
          <p:cNvSpPr txBox="1"/>
          <p:nvPr/>
        </p:nvSpPr>
        <p:spPr>
          <a:xfrm>
            <a:off x="609675" y="501425"/>
            <a:ext cx="6673800" cy="523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 Peer-to-Peer and Grid Computing</a:t>
            </a:r>
            <a:endParaRPr sz="2800" b="1" i="0" u="none" strike="noStrike" cap="none">
              <a:solidFill>
                <a:schemeClr val="lt1"/>
              </a:solidFill>
              <a:latin typeface="Malgun Gothic"/>
              <a:ea typeface="Malgun Gothic"/>
              <a:cs typeface="Malgun Gothic"/>
              <a:sym typeface="Malgun Gothic"/>
            </a:endParaRPr>
          </a:p>
        </p:txBody>
      </p:sp>
      <p:graphicFrame>
        <p:nvGraphicFramePr>
          <p:cNvPr id="196" name="Google Shape;196;p3"/>
          <p:cNvGraphicFramePr/>
          <p:nvPr>
            <p:extLst>
              <p:ext uri="{D42A27DB-BD31-4B8C-83A1-F6EECF244321}">
                <p14:modId xmlns:p14="http://schemas.microsoft.com/office/powerpoint/2010/main" val="3539896573"/>
              </p:ext>
            </p:extLst>
          </p:nvPr>
        </p:nvGraphicFramePr>
        <p:xfrm>
          <a:off x="2032007" y="4093484"/>
          <a:ext cx="8128000" cy="1833900"/>
        </p:xfrm>
        <a:graphic>
          <a:graphicData uri="http://schemas.openxmlformats.org/drawingml/2006/table">
            <a:tbl>
              <a:tblPr firstRow="1" bandRow="1">
                <a:noFill/>
                <a:tableStyleId>{64EE41E3-0AA9-48C0-9127-84F7BCB7B911}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50">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solidFill>
                            <a:schemeClr val="dk1"/>
                          </a:solidFill>
                        </a:rPr>
                        <a:t>Peer-to-Peer</a:t>
                      </a:r>
                      <a:endParaRPr sz="18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solidFill>
                            <a:schemeClr val="dk1"/>
                          </a:solidFill>
                        </a:rPr>
                        <a:t>Grid computing</a:t>
                      </a:r>
                      <a:endParaRPr sz="18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370850">
                <a:tc>
                  <a:txBody>
                    <a:bodyPr/>
                    <a:lstStyle/>
                    <a:p>
                      <a:pPr marL="0" marR="0" lvl="0" indent="0" algn="ctr" rtl="0">
                        <a:lnSpc>
                          <a:spcPct val="100000"/>
                        </a:lnSpc>
                        <a:spcBef>
                          <a:spcPts val="0"/>
                        </a:spcBef>
                        <a:spcAft>
                          <a:spcPts val="0"/>
                        </a:spcAft>
                        <a:buClr>
                          <a:schemeClr val="dk1"/>
                        </a:buClr>
                        <a:buSzPts val="1800"/>
                        <a:buFont typeface="Arial"/>
                        <a:buNone/>
                      </a:pPr>
                      <a:r>
                        <a:rPr lang="en-US" sz="1800" u="none" strike="noStrike" cap="none" dirty="0"/>
                        <a:t>Dealing with </a:t>
                      </a:r>
                      <a:endParaRPr sz="1400" u="none" strike="noStrike" cap="none" dirty="0"/>
                    </a:p>
                    <a:p>
                      <a:pPr marL="285750" marR="0" lvl="0" indent="-285750" algn="l" rtl="0">
                        <a:lnSpc>
                          <a:spcPct val="100000"/>
                        </a:lnSpc>
                        <a:spcBef>
                          <a:spcPts val="0"/>
                        </a:spcBef>
                        <a:spcAft>
                          <a:spcPts val="0"/>
                        </a:spcAft>
                        <a:buClr>
                          <a:schemeClr val="dk1"/>
                        </a:buClr>
                        <a:buSzPts val="1800"/>
                        <a:buFont typeface="Arial"/>
                        <a:buChar char="•"/>
                      </a:pPr>
                      <a:r>
                        <a:rPr lang="en-US" sz="1800" u="none" strike="noStrike" cap="none" dirty="0">
                          <a:solidFill>
                            <a:srgbClr val="002060"/>
                          </a:solidFill>
                        </a:rPr>
                        <a:t>Fault tolerance</a:t>
                      </a:r>
                    </a:p>
                    <a:p>
                      <a:pPr marL="285750" marR="0" lvl="0" indent="-285750" algn="l" rtl="0">
                        <a:lnSpc>
                          <a:spcPct val="100000"/>
                        </a:lnSpc>
                        <a:spcBef>
                          <a:spcPts val="0"/>
                        </a:spcBef>
                        <a:spcAft>
                          <a:spcPts val="0"/>
                        </a:spcAft>
                        <a:buClr>
                          <a:schemeClr val="dk1"/>
                        </a:buClr>
                        <a:buSzPts val="1800"/>
                        <a:buFont typeface="Arial"/>
                        <a:buChar char="•"/>
                      </a:pPr>
                      <a:r>
                        <a:rPr lang="en-US" altLang="ko-KR" sz="1800" u="none" strike="noStrike" cap="none" dirty="0">
                          <a:solidFill>
                            <a:srgbClr val="FF0000"/>
                          </a:solidFill>
                        </a:rPr>
                        <a:t>Instability</a:t>
                      </a:r>
                      <a:endParaRPr lang="en-US" altLang="ko-KR" sz="1400" u="none" strike="noStrike" cap="none" dirty="0">
                        <a:solidFill>
                          <a:srgbClr val="FF0000"/>
                        </a:solidFill>
                      </a:endParaRPr>
                    </a:p>
                    <a:p>
                      <a:pPr marL="285750" marR="0" lvl="0" indent="-285750" algn="l" rtl="0">
                        <a:lnSpc>
                          <a:spcPct val="100000"/>
                        </a:lnSpc>
                        <a:spcBef>
                          <a:spcPts val="0"/>
                        </a:spcBef>
                        <a:spcAft>
                          <a:spcPts val="0"/>
                        </a:spcAft>
                        <a:buClr>
                          <a:schemeClr val="dk1"/>
                        </a:buClr>
                        <a:buSzPts val="1800"/>
                        <a:buFont typeface="Arial"/>
                        <a:buChar char="•"/>
                      </a:pPr>
                      <a:r>
                        <a:rPr lang="en-US" sz="1800" u="none" strike="noStrike" cap="none" dirty="0">
                          <a:solidFill>
                            <a:srgbClr val="FF0000"/>
                          </a:solidFill>
                        </a:rPr>
                        <a:t>Self adaptation</a:t>
                      </a:r>
                    </a:p>
                    <a:p>
                      <a:pPr marL="285750" marR="0" lvl="0" indent="-285750" algn="l" defTabSz="914400" rtl="0" eaLnBrk="1" fontAlgn="auto" latinLnBrk="0" hangingPunct="1">
                        <a:lnSpc>
                          <a:spcPct val="100000"/>
                        </a:lnSpc>
                        <a:spcBef>
                          <a:spcPts val="0"/>
                        </a:spcBef>
                        <a:spcAft>
                          <a:spcPts val="0"/>
                        </a:spcAft>
                        <a:buClr>
                          <a:schemeClr val="dk1"/>
                        </a:buClr>
                        <a:buSzPts val="1800"/>
                        <a:buFont typeface="Arial"/>
                        <a:buChar char="•"/>
                        <a:tabLst/>
                        <a:defRPr/>
                      </a:pPr>
                      <a:r>
                        <a:rPr lang="en-US" altLang="ko-KR" sz="1800" u="none" strike="noStrike" cap="none" dirty="0">
                          <a:solidFill>
                            <a:srgbClr val="FF0000"/>
                          </a:solidFill>
                        </a:rPr>
                        <a:t>Transient populations </a:t>
                      </a:r>
                      <a:endParaRPr lang="en-US" altLang="ko-KR" sz="1400" u="none" strike="noStrike" cap="none" dirty="0">
                        <a:solidFill>
                          <a:srgbClr val="FF000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800"/>
                        <a:buFont typeface="Arial"/>
                        <a:buNone/>
                      </a:pPr>
                      <a:r>
                        <a:rPr lang="en-US" sz="1800" u="none" strike="noStrike" cap="none" dirty="0"/>
                        <a:t>Dealing with</a:t>
                      </a:r>
                      <a:endParaRPr sz="1400" u="none" strike="noStrike" cap="none" dirty="0"/>
                    </a:p>
                    <a:p>
                      <a:pPr marL="285750" marR="0" lvl="0" indent="-285750" algn="l" defTabSz="914400" rtl="0" eaLnBrk="1" fontAlgn="auto" latinLnBrk="0" hangingPunct="1">
                        <a:lnSpc>
                          <a:spcPct val="100000"/>
                        </a:lnSpc>
                        <a:spcBef>
                          <a:spcPts val="0"/>
                        </a:spcBef>
                        <a:spcAft>
                          <a:spcPts val="0"/>
                        </a:spcAft>
                        <a:buClr>
                          <a:schemeClr val="dk1"/>
                        </a:buClr>
                        <a:buSzPts val="1800"/>
                        <a:buFont typeface="Arial"/>
                        <a:buChar char="•"/>
                        <a:tabLst/>
                        <a:defRPr/>
                      </a:pPr>
                      <a:r>
                        <a:rPr lang="en-US" altLang="ko-KR" sz="1800" u="none" strike="noStrike" cap="none" dirty="0">
                          <a:solidFill>
                            <a:srgbClr val="002060"/>
                          </a:solidFill>
                        </a:rPr>
                        <a:t>Fault tolerance</a:t>
                      </a:r>
                      <a:endParaRPr lang="en-US" sz="1800" u="none" strike="noStrike" cap="none" dirty="0">
                        <a:solidFill>
                          <a:srgbClr val="002060"/>
                        </a:solidFill>
                      </a:endParaRPr>
                    </a:p>
                    <a:p>
                      <a:pPr marL="285750" marR="0" lvl="0" indent="-285750" algn="l" defTabSz="914400" rtl="0" eaLnBrk="1" fontAlgn="auto" latinLnBrk="0" hangingPunct="1">
                        <a:lnSpc>
                          <a:spcPct val="100000"/>
                        </a:lnSpc>
                        <a:spcBef>
                          <a:spcPts val="0"/>
                        </a:spcBef>
                        <a:spcAft>
                          <a:spcPts val="0"/>
                        </a:spcAft>
                        <a:buClr>
                          <a:schemeClr val="dk1"/>
                        </a:buClr>
                        <a:buSzPts val="1800"/>
                        <a:buFont typeface="Arial"/>
                        <a:buChar char="•"/>
                        <a:tabLst/>
                        <a:defRPr/>
                      </a:pPr>
                      <a:r>
                        <a:rPr lang="en-US" altLang="ko-KR" sz="1800" u="none" strike="noStrike" cap="none" dirty="0">
                          <a:solidFill>
                            <a:srgbClr val="FF0000"/>
                          </a:solidFill>
                        </a:rPr>
                        <a:t>Scalability</a:t>
                      </a:r>
                      <a:endParaRPr lang="en-US" sz="1800" u="none" strike="noStrike" cap="none" dirty="0">
                        <a:solidFill>
                          <a:srgbClr val="FF0000"/>
                        </a:solidFill>
                      </a:endParaRPr>
                    </a:p>
                    <a:p>
                      <a:pPr marL="285750" marR="0" lvl="0" indent="-285750" algn="l" rtl="0">
                        <a:lnSpc>
                          <a:spcPct val="100000"/>
                        </a:lnSpc>
                        <a:spcBef>
                          <a:spcPts val="0"/>
                        </a:spcBef>
                        <a:spcAft>
                          <a:spcPts val="0"/>
                        </a:spcAft>
                        <a:buClr>
                          <a:schemeClr val="dk1"/>
                        </a:buClr>
                        <a:buSzPts val="1800"/>
                        <a:buFont typeface="Arial"/>
                        <a:buChar char="•"/>
                      </a:pPr>
                      <a:r>
                        <a:rPr lang="en-US" sz="1800" u="none" strike="noStrike" cap="none" dirty="0">
                          <a:solidFill>
                            <a:srgbClr val="FF0000"/>
                          </a:solidFill>
                        </a:rPr>
                        <a:t>Self-configuration</a:t>
                      </a:r>
                    </a:p>
                    <a:p>
                      <a:pPr marL="285750" marR="0" lvl="0" indent="-285750" algn="l" rtl="0">
                        <a:lnSpc>
                          <a:spcPct val="100000"/>
                        </a:lnSpc>
                        <a:spcBef>
                          <a:spcPts val="0"/>
                        </a:spcBef>
                        <a:spcAft>
                          <a:spcPts val="0"/>
                        </a:spcAft>
                        <a:buClr>
                          <a:schemeClr val="dk1"/>
                        </a:buClr>
                        <a:buSzPts val="1800"/>
                        <a:buFont typeface="Arial"/>
                        <a:buChar char="•"/>
                      </a:pPr>
                      <a:r>
                        <a:rPr lang="en-US" sz="1800" u="none" strike="noStrike" cap="none" dirty="0">
                          <a:solidFill>
                            <a:srgbClr val="FF0000"/>
                          </a:solidFill>
                        </a:rPr>
                        <a:t>persistent</a:t>
                      </a:r>
                      <a:endParaRPr sz="1800" u="none" strike="noStrike" cap="none" dirty="0">
                        <a:solidFill>
                          <a:srgbClr val="FF000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
        <p:nvSpPr>
          <p:cNvPr id="2" name="슬라이드 번호 개체 틀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27"/>
          <p:cNvSpPr txBox="1">
            <a:spLocks noGrp="1"/>
          </p:cNvSpPr>
          <p:nvPr>
            <p:ph type="body" idx="1"/>
          </p:nvPr>
        </p:nvSpPr>
        <p:spPr>
          <a:xfrm>
            <a:off x="355001" y="763037"/>
            <a:ext cx="11553713" cy="5702904"/>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solidFill>
                <a:srgbClr val="C00000"/>
              </a:solidFill>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p:txBody>
      </p:sp>
      <p:sp>
        <p:nvSpPr>
          <p:cNvPr id="416" name="Google Shape;416;p27"/>
          <p:cNvSpPr txBox="1"/>
          <p:nvPr/>
        </p:nvSpPr>
        <p:spPr>
          <a:xfrm>
            <a:off x="609672" y="501427"/>
            <a:ext cx="6221434" cy="523180"/>
          </a:xfrm>
          <a:prstGeom prst="rect">
            <a:avLst/>
          </a:prstGeom>
          <a:noFill/>
          <a:ln>
            <a:noFill/>
          </a:ln>
        </p:spPr>
        <p:txBody>
          <a:bodyPr spcFirstLastPara="1" wrap="square" lIns="91425" tIns="45700" rIns="91425" bIns="45700" anchor="t" anchorCtr="0">
            <a:spAutoFit/>
          </a:bodyPr>
          <a:lstStyle/>
          <a:p>
            <a:pPr lvl="0" algn="ctr">
              <a:buSzPts val="2800"/>
            </a:pPr>
            <a:r>
              <a:rPr lang="en-US" sz="2800" b="1" smtClean="0">
                <a:latin typeface="Malgun Gothic"/>
                <a:ea typeface="Malgun Gothic"/>
                <a:cs typeface="Malgun Gothic"/>
                <a:sym typeface="Malgun Gothic"/>
              </a:rPr>
              <a:t>semantic </a:t>
            </a:r>
            <a:r>
              <a:rPr lang="en-US" sz="2800" b="1">
                <a:latin typeface="Malgun Gothic"/>
                <a:ea typeface="Malgun Gothic"/>
                <a:cs typeface="Malgun Gothic"/>
                <a:sym typeface="Malgun Gothic"/>
              </a:rPr>
              <a:t>grouping of information</a:t>
            </a:r>
            <a:endParaRPr sz="1400" b="0" i="0" u="none" strike="noStrike" cap="none">
              <a:solidFill>
                <a:srgbClr val="000000"/>
              </a:solidFill>
              <a:latin typeface="Arial"/>
              <a:ea typeface="Arial"/>
              <a:cs typeface="Arial"/>
              <a:sym typeface="Arial"/>
            </a:endParaRPr>
          </a:p>
        </p:txBody>
      </p:sp>
      <p:sp>
        <p:nvSpPr>
          <p:cNvPr id="417" name="Google Shape;417;p27"/>
          <p:cNvSpPr txBox="1"/>
          <p:nvPr/>
        </p:nvSpPr>
        <p:spPr>
          <a:xfrm>
            <a:off x="355001" y="1286257"/>
            <a:ext cx="11481998" cy="3539390"/>
          </a:xfrm>
          <a:prstGeom prst="rect">
            <a:avLst/>
          </a:prstGeom>
          <a:noFill/>
          <a:ln>
            <a:noFill/>
          </a:ln>
        </p:spPr>
        <p:txBody>
          <a:bodyPr spcFirstLastPara="1" wrap="square" lIns="91425" tIns="45700" rIns="91425" bIns="45700" anchor="t" anchorCtr="0">
            <a:spAutoFit/>
          </a:bodyPr>
          <a:lstStyle/>
          <a:p>
            <a:pPr lvl="0">
              <a:buSzPts val="2400"/>
            </a:pPr>
            <a:r>
              <a:rPr lang="en-US" sz="2400"/>
              <a:t>Interest-based </a:t>
            </a:r>
            <a:r>
              <a:rPr lang="en-US" sz="2400" smtClean="0"/>
              <a:t>Peer Communities</a:t>
            </a:r>
            <a:endParaRPr sz="2400" b="0" i="0" u="none" strike="noStrike" cap="none">
              <a:solidFill>
                <a:srgbClr val="000000"/>
              </a:solidFill>
              <a:latin typeface="Malgun Gothic"/>
              <a:ea typeface="Malgun Gothic"/>
              <a:cs typeface="Malgun Gothic"/>
              <a:sym typeface="Malgun Gothic"/>
            </a:endParaRPr>
          </a:p>
          <a:p>
            <a:pPr marL="285750" lvl="0" indent="-285750">
              <a:buSzPts val="1800"/>
              <a:buFont typeface="Arial"/>
              <a:buChar char="•"/>
            </a:pPr>
            <a:r>
              <a:rPr lang="en-US" sz="1600"/>
              <a:t>Membership depends on the relationship between peers that share common interest.</a:t>
            </a:r>
          </a:p>
          <a:p>
            <a:pPr marL="285750" lvl="0" indent="-285750">
              <a:buSzPts val="1800"/>
              <a:buFont typeface="Arial"/>
              <a:buChar char="•"/>
            </a:pPr>
            <a:r>
              <a:rPr lang="en-US" sz="1600"/>
              <a:t>Efficient searching and better quality of results</a:t>
            </a:r>
          </a:p>
          <a:p>
            <a:pPr marL="285750" marR="0" lvl="0" indent="-17145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a:p>
            <a:pPr lvl="0">
              <a:buSzPts val="1800"/>
            </a:pPr>
            <a:r>
              <a:rPr lang="en-US" sz="2400" smtClean="0"/>
              <a:t>Semantic Overlay Clustering</a:t>
            </a:r>
            <a:endParaRPr sz="1800" b="0" i="0" u="none" strike="noStrike" cap="none" smtClean="0">
              <a:solidFill>
                <a:srgbClr val="000000"/>
              </a:solidFill>
              <a:latin typeface="Arial"/>
              <a:ea typeface="Arial"/>
              <a:cs typeface="Arial"/>
              <a:sym typeface="Arial"/>
            </a:endParaRPr>
          </a:p>
          <a:p>
            <a:pPr marL="285750" lvl="0" indent="-285750">
              <a:buSzPts val="1800"/>
              <a:buFont typeface="Arial"/>
              <a:buChar char="•"/>
            </a:pPr>
            <a:r>
              <a:rPr lang="en-US" sz="1800" smtClean="0">
                <a:solidFill>
                  <a:srgbClr val="262626"/>
                </a:solidFill>
                <a:latin typeface="Malgun Gothic"/>
                <a:ea typeface="Malgun Gothic"/>
                <a:cs typeface="Malgun Gothic"/>
                <a:sym typeface="Malgun Gothic"/>
              </a:rPr>
              <a:t>Based on partially-centralized (super-peer) networks</a:t>
            </a:r>
          </a:p>
          <a:p>
            <a:pPr marL="285750" lvl="0" indent="-285750">
              <a:buSzPts val="1800"/>
              <a:buFont typeface="Arial"/>
              <a:buChar char="•"/>
            </a:pPr>
            <a:r>
              <a:rPr lang="en-US" sz="1800" smtClean="0">
                <a:solidFill>
                  <a:srgbClr val="262626"/>
                </a:solidFill>
                <a:latin typeface="Malgun Gothic"/>
                <a:ea typeface="Malgun Gothic"/>
                <a:cs typeface="Malgun Gothic"/>
                <a:sym typeface="Malgun Gothic"/>
              </a:rPr>
              <a:t>Creates logical layers above the physical network topology, by matching semantic information provided by peers</a:t>
            </a:r>
          </a:p>
          <a:p>
            <a:pPr marL="285750" marR="0" lvl="0" indent="-171450" algn="l" rtl="0">
              <a:lnSpc>
                <a:spcPct val="100000"/>
              </a:lnSpc>
              <a:spcBef>
                <a:spcPts val="0"/>
              </a:spcBef>
              <a:spcAft>
                <a:spcPts val="0"/>
              </a:spcAft>
              <a:buClr>
                <a:srgbClr val="000000"/>
              </a:buClr>
              <a:buSzPts val="1800"/>
              <a:buFont typeface="Arial"/>
              <a:buNone/>
            </a:pPr>
            <a:endParaRPr sz="1800" b="1" i="0" u="none" strike="noStrike" cap="none">
              <a:solidFill>
                <a:srgbClr val="262626"/>
              </a:solidFill>
              <a:latin typeface="Malgun Gothic"/>
              <a:ea typeface="Malgun Gothic"/>
              <a:cs typeface="Malgun Gothic"/>
              <a:sym typeface="Malgun Gothic"/>
            </a:endParaRPr>
          </a:p>
          <a:p>
            <a:pPr marL="285750" marR="0" lvl="0" indent="-171450" algn="l" rtl="0">
              <a:lnSpc>
                <a:spcPct val="100000"/>
              </a:lnSpc>
              <a:spcBef>
                <a:spcPts val="0"/>
              </a:spcBef>
              <a:spcAft>
                <a:spcPts val="0"/>
              </a:spcAft>
              <a:buClr>
                <a:srgbClr val="000000"/>
              </a:buClr>
              <a:buSzPts val="1800"/>
              <a:buFont typeface="Arial"/>
              <a:buNone/>
            </a:pPr>
            <a:endParaRPr sz="1800" b="1" i="0" u="none" strike="noStrike" cap="none">
              <a:solidFill>
                <a:srgbClr val="262626"/>
              </a:solidFill>
              <a:latin typeface="Malgun Gothic"/>
              <a:ea typeface="Malgun Gothic"/>
              <a:cs typeface="Malgun Gothic"/>
              <a:sym typeface="Malgun Gothic"/>
            </a:endParaRPr>
          </a:p>
          <a:p>
            <a:pPr marL="285750" marR="0" lvl="0" indent="-17145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a:p>
            <a:pPr marL="285750" marR="0" lvl="0" indent="-17145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23535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4"/>
          <p:cNvSpPr txBox="1">
            <a:spLocks noGrp="1"/>
          </p:cNvSpPr>
          <p:nvPr>
            <p:ph type="body" idx="1"/>
          </p:nvPr>
        </p:nvSpPr>
        <p:spPr>
          <a:xfrm>
            <a:off x="355001" y="763037"/>
            <a:ext cx="11553713" cy="570290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Clr>
                <a:schemeClr val="dk1"/>
              </a:buClr>
              <a:buSzPts val="2800"/>
              <a:buNone/>
            </a:pPr>
            <a:endParaRPr dirty="0">
              <a:latin typeface="Times New Roman"/>
              <a:ea typeface="Times New Roman"/>
              <a:cs typeface="Times New Roman"/>
              <a:sym typeface="Times New Roman"/>
            </a:endParaRPr>
          </a:p>
          <a:p>
            <a:pPr marL="228600" lvl="0" indent="-228600" algn="l" rtl="0">
              <a:lnSpc>
                <a:spcPct val="90000"/>
              </a:lnSpc>
              <a:spcBef>
                <a:spcPts val="1000"/>
              </a:spcBef>
              <a:spcAft>
                <a:spcPts val="0"/>
              </a:spcAft>
              <a:buClr>
                <a:schemeClr val="dk1"/>
              </a:buClr>
              <a:buSzPts val="2000"/>
              <a:buChar char="•"/>
            </a:pPr>
            <a:r>
              <a:rPr lang="en-US" sz="2000" b="1" dirty="0"/>
              <a:t>Communication and collaboration </a:t>
            </a:r>
            <a:endParaRPr dirty="0"/>
          </a:p>
          <a:p>
            <a:pPr marL="0" lvl="0" indent="0" algn="l" rtl="0">
              <a:lnSpc>
                <a:spcPct val="90000"/>
              </a:lnSpc>
              <a:spcBef>
                <a:spcPts val="1000"/>
              </a:spcBef>
              <a:spcAft>
                <a:spcPts val="0"/>
              </a:spcAft>
              <a:buClr>
                <a:schemeClr val="dk1"/>
              </a:buClr>
              <a:buSzPts val="1800"/>
              <a:buNone/>
            </a:pPr>
            <a:r>
              <a:rPr lang="en-US" sz="1800" b="1" dirty="0"/>
              <a:t>   </a:t>
            </a:r>
            <a:r>
              <a:rPr lang="en-US" sz="1600" dirty="0"/>
              <a:t>Provide the infrastructure for facilitating direct, real-time communication and collaboration between peer computers  </a:t>
            </a:r>
            <a:endParaRPr dirty="0"/>
          </a:p>
          <a:p>
            <a:pPr marL="0" lvl="0" indent="0" algn="l" rtl="0">
              <a:lnSpc>
                <a:spcPct val="90000"/>
              </a:lnSpc>
              <a:spcBef>
                <a:spcPts val="1000"/>
              </a:spcBef>
              <a:spcAft>
                <a:spcPts val="0"/>
              </a:spcAft>
              <a:buClr>
                <a:schemeClr val="dk1"/>
              </a:buClr>
              <a:buSzPts val="1600"/>
              <a:buNone/>
            </a:pPr>
            <a:r>
              <a:rPr lang="en-US" sz="1600" dirty="0"/>
              <a:t>   e.g. Chart/</a:t>
            </a:r>
            <a:r>
              <a:rPr lang="en-US" sz="1600" dirty="0" err="1"/>
              <a:t>Irc</a:t>
            </a:r>
            <a:r>
              <a:rPr lang="en-US" sz="1600" dirty="0"/>
              <a:t>, Instant Messaging, and Jabber</a:t>
            </a:r>
            <a:endParaRPr dirty="0"/>
          </a:p>
          <a:p>
            <a:pPr marL="0" lvl="0" indent="0" algn="l" rtl="0">
              <a:lnSpc>
                <a:spcPct val="90000"/>
              </a:lnSpc>
              <a:spcBef>
                <a:spcPts val="1000"/>
              </a:spcBef>
              <a:spcAft>
                <a:spcPts val="0"/>
              </a:spcAft>
              <a:buClr>
                <a:schemeClr val="dk1"/>
              </a:buClr>
              <a:buSzPts val="1600"/>
              <a:buNone/>
            </a:pPr>
            <a:endParaRPr sz="1600" dirty="0"/>
          </a:p>
          <a:p>
            <a:pPr marL="228600" lvl="0" indent="-228600" algn="l" rtl="0">
              <a:lnSpc>
                <a:spcPct val="90000"/>
              </a:lnSpc>
              <a:spcBef>
                <a:spcPts val="1000"/>
              </a:spcBef>
              <a:spcAft>
                <a:spcPts val="0"/>
              </a:spcAft>
              <a:buClr>
                <a:schemeClr val="dk1"/>
              </a:buClr>
              <a:buSzPts val="2000"/>
              <a:buChar char="•"/>
            </a:pPr>
            <a:r>
              <a:rPr lang="en-US" sz="2000" b="1" dirty="0"/>
              <a:t>Distributed computation</a:t>
            </a:r>
            <a:endParaRPr dirty="0"/>
          </a:p>
          <a:p>
            <a:pPr marL="0" lvl="0" indent="0" algn="l" rtl="0">
              <a:lnSpc>
                <a:spcPct val="90000"/>
              </a:lnSpc>
              <a:spcBef>
                <a:spcPts val="1000"/>
              </a:spcBef>
              <a:spcAft>
                <a:spcPts val="0"/>
              </a:spcAft>
              <a:buClr>
                <a:schemeClr val="dk1"/>
              </a:buClr>
              <a:buSzPts val="1600"/>
              <a:buNone/>
            </a:pPr>
            <a:r>
              <a:rPr lang="en-US" sz="1600" dirty="0"/>
              <a:t>   Breaking down a computer-intensive task into small work units and distributing them to different peer computer, that </a:t>
            </a:r>
            <a:endParaRPr dirty="0"/>
          </a:p>
          <a:p>
            <a:pPr marL="0" lvl="0" indent="0" algn="l" rtl="0">
              <a:lnSpc>
                <a:spcPct val="90000"/>
              </a:lnSpc>
              <a:spcBef>
                <a:spcPts val="1000"/>
              </a:spcBef>
              <a:spcAft>
                <a:spcPts val="0"/>
              </a:spcAft>
              <a:buClr>
                <a:schemeClr val="dk1"/>
              </a:buClr>
              <a:buSzPts val="1600"/>
              <a:buNone/>
            </a:pPr>
            <a:r>
              <a:rPr lang="en-US" sz="1600" dirty="0"/>
              <a:t>   execute their corresponding work unit and return the results</a:t>
            </a:r>
            <a:endParaRPr dirty="0"/>
          </a:p>
          <a:p>
            <a:pPr marL="0" lvl="0" indent="0" algn="l" rtl="0">
              <a:lnSpc>
                <a:spcPct val="90000"/>
              </a:lnSpc>
              <a:spcBef>
                <a:spcPts val="1000"/>
              </a:spcBef>
              <a:spcAft>
                <a:spcPts val="0"/>
              </a:spcAft>
              <a:buClr>
                <a:schemeClr val="dk1"/>
              </a:buClr>
              <a:buSzPts val="1600"/>
              <a:buNone/>
            </a:pPr>
            <a:endParaRPr sz="1600" dirty="0"/>
          </a:p>
          <a:p>
            <a:pPr marL="228600" lvl="0" indent="-228600" algn="l" rtl="0">
              <a:lnSpc>
                <a:spcPct val="90000"/>
              </a:lnSpc>
              <a:spcBef>
                <a:spcPts val="1000"/>
              </a:spcBef>
              <a:spcAft>
                <a:spcPts val="0"/>
              </a:spcAft>
              <a:buClr>
                <a:schemeClr val="dk1"/>
              </a:buClr>
              <a:buSzPts val="2000"/>
              <a:buChar char="•"/>
            </a:pPr>
            <a:r>
              <a:rPr lang="en-US" sz="2000" b="1" dirty="0"/>
              <a:t>Internet service support</a:t>
            </a:r>
            <a:endParaRPr dirty="0"/>
          </a:p>
          <a:p>
            <a:pPr marL="0" lvl="0" indent="0" algn="l" rtl="0">
              <a:lnSpc>
                <a:spcPct val="90000"/>
              </a:lnSpc>
              <a:spcBef>
                <a:spcPts val="1000"/>
              </a:spcBef>
              <a:spcAft>
                <a:spcPts val="0"/>
              </a:spcAft>
              <a:buClr>
                <a:schemeClr val="dk1"/>
              </a:buClr>
              <a:buSzPts val="1800"/>
              <a:buNone/>
            </a:pPr>
            <a:r>
              <a:rPr lang="en-US" sz="1800" b="1" dirty="0"/>
              <a:t>   </a:t>
            </a:r>
            <a:r>
              <a:rPr lang="en-US" sz="1600" dirty="0"/>
              <a:t>Supporting a variety of internet services</a:t>
            </a:r>
            <a:endParaRPr dirty="0"/>
          </a:p>
          <a:p>
            <a:pPr marL="0" lvl="0" indent="0" algn="l" rtl="0">
              <a:lnSpc>
                <a:spcPct val="90000"/>
              </a:lnSpc>
              <a:spcBef>
                <a:spcPts val="1000"/>
              </a:spcBef>
              <a:spcAft>
                <a:spcPts val="0"/>
              </a:spcAft>
              <a:buClr>
                <a:schemeClr val="dk1"/>
              </a:buClr>
              <a:buSzPts val="1600"/>
              <a:buNone/>
            </a:pPr>
            <a:r>
              <a:rPr lang="en-US" sz="1600" b="1" dirty="0"/>
              <a:t>    </a:t>
            </a:r>
            <a:r>
              <a:rPr lang="en-US" sz="1600" dirty="0"/>
              <a:t>e.g. peer-to-peer multicast systems, Internet indirection infrastructures and security </a:t>
            </a:r>
            <a:r>
              <a:rPr lang="en-US" sz="1600" dirty="0" smtClean="0"/>
              <a:t>applications</a:t>
            </a:r>
            <a:endParaRPr dirty="0"/>
          </a:p>
        </p:txBody>
      </p:sp>
      <p:sp>
        <p:nvSpPr>
          <p:cNvPr id="203" name="Google Shape;203;p4"/>
          <p:cNvSpPr txBox="1"/>
          <p:nvPr/>
        </p:nvSpPr>
        <p:spPr>
          <a:xfrm>
            <a:off x="609675" y="501425"/>
            <a:ext cx="7256100" cy="523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 Classification of Peer-to-Peer </a:t>
            </a:r>
            <a:r>
              <a:rPr lang="en-US" sz="2800" b="1" i="0" u="none" strike="noStrike" cap="none">
                <a:solidFill>
                  <a:schemeClr val="lt1"/>
                </a:solidFill>
                <a:latin typeface="Malgun Gothic"/>
                <a:ea typeface="Malgun Gothic"/>
                <a:cs typeface="Malgun Gothic"/>
                <a:sym typeface="Malgun Gothic"/>
              </a:rPr>
              <a:t>Applications</a:t>
            </a:r>
            <a:endParaRPr sz="2800" b="1" i="0" u="none" strike="noStrike" cap="none">
              <a:solidFill>
                <a:schemeClr val="lt1"/>
              </a:solidFill>
              <a:latin typeface="Malgun Gothic"/>
              <a:ea typeface="Malgun Gothic"/>
              <a:cs typeface="Malgun Gothic"/>
              <a:sym typeface="Malgun Gothic"/>
            </a:endParaRPr>
          </a:p>
        </p:txBody>
      </p:sp>
      <p:sp>
        <p:nvSpPr>
          <p:cNvPr id="3" name="직사각형 2">
            <a:extLst>
              <a:ext uri="{FF2B5EF4-FFF2-40B4-BE49-F238E27FC236}">
                <a16:creationId xmlns:a16="http://schemas.microsoft.com/office/drawing/2014/main" id="{72495415-39A7-E844-9534-9D08F2DACE30}"/>
              </a:ext>
            </a:extLst>
          </p:cNvPr>
          <p:cNvSpPr/>
          <p:nvPr/>
        </p:nvSpPr>
        <p:spPr>
          <a:xfrm>
            <a:off x="482076" y="5439991"/>
            <a:ext cx="2225289" cy="523220"/>
          </a:xfrm>
          <a:prstGeom prst="rect">
            <a:avLst/>
          </a:prstGeom>
        </p:spPr>
        <p:txBody>
          <a:bodyPr wrap="none">
            <a:spAutoFit/>
          </a:bodyPr>
          <a:lstStyle/>
          <a:p>
            <a:r>
              <a:rPr kumimoji="1" lang="en-US" altLang="ko-KR" dirty="0">
                <a:solidFill>
                  <a:srgbClr val="FF0000"/>
                </a:solidFill>
              </a:rPr>
              <a:t>* </a:t>
            </a:r>
            <a:r>
              <a:rPr kumimoji="1" lang="en-US" altLang="ko-KR" dirty="0" err="1">
                <a:solidFill>
                  <a:srgbClr val="FF0000"/>
                </a:solidFill>
              </a:rPr>
              <a:t>interatice</a:t>
            </a:r>
            <a:r>
              <a:rPr kumimoji="1" lang="en-US" altLang="ko-KR" dirty="0">
                <a:solidFill>
                  <a:srgbClr val="FF0000"/>
                </a:solidFill>
              </a:rPr>
              <a:t> stock chart</a:t>
            </a:r>
          </a:p>
          <a:p>
            <a:r>
              <a:rPr lang="en-US" altLang="ko-KR" dirty="0">
                <a:solidFill>
                  <a:srgbClr val="FF0000"/>
                </a:solidFill>
              </a:rPr>
              <a:t>** communication method</a:t>
            </a:r>
            <a:endParaRPr lang="ko-KR" altLang="en-US" dirty="0">
              <a:solidFill>
                <a:srgbClr val="FF0000"/>
              </a:solidFill>
            </a:endParaRPr>
          </a:p>
        </p:txBody>
      </p:sp>
      <p:sp>
        <p:nvSpPr>
          <p:cNvPr id="2" name="슬라이드 번호 개체 틀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5"/>
          <p:cNvSpPr txBox="1">
            <a:spLocks noGrp="1"/>
          </p:cNvSpPr>
          <p:nvPr>
            <p:ph type="body" idx="1"/>
          </p:nvPr>
        </p:nvSpPr>
        <p:spPr>
          <a:xfrm>
            <a:off x="355001" y="763037"/>
            <a:ext cx="11553600" cy="5703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000"/>
              <a:buChar char="•"/>
            </a:pPr>
            <a:r>
              <a:rPr lang="en-US" sz="2000" b="1"/>
              <a:t>Database systems</a:t>
            </a:r>
            <a:endParaRPr/>
          </a:p>
          <a:p>
            <a:pPr marL="0" lvl="0" indent="0" algn="l" rtl="0">
              <a:lnSpc>
                <a:spcPct val="90000"/>
              </a:lnSpc>
              <a:spcBef>
                <a:spcPts val="1000"/>
              </a:spcBef>
              <a:spcAft>
                <a:spcPts val="0"/>
              </a:spcAft>
              <a:buClr>
                <a:schemeClr val="dk1"/>
              </a:buClr>
              <a:buSzPts val="1400"/>
              <a:buNone/>
            </a:pPr>
            <a:r>
              <a:rPr lang="en-US" sz="1400"/>
              <a:t>    </a:t>
            </a:r>
            <a:r>
              <a:rPr lang="en-US" sz="1600"/>
              <a:t>Drawbacks of traditional architecture such as fails to serve in file sharing areas, server overload issues are resolved</a:t>
            </a:r>
            <a:endParaRPr/>
          </a:p>
          <a:p>
            <a:pPr marL="0" lvl="0" indent="0" algn="l" rtl="0">
              <a:lnSpc>
                <a:spcPct val="90000"/>
              </a:lnSpc>
              <a:spcBef>
                <a:spcPts val="1000"/>
              </a:spcBef>
              <a:spcAft>
                <a:spcPts val="0"/>
              </a:spcAft>
              <a:buClr>
                <a:schemeClr val="dk1"/>
              </a:buClr>
              <a:buSzPts val="1600"/>
              <a:buNone/>
            </a:pPr>
            <a:r>
              <a:rPr lang="en-US" sz="1600"/>
              <a:t>   Clients provide file or file fragments to each other</a:t>
            </a:r>
            <a:endParaRPr/>
          </a:p>
          <a:p>
            <a:pPr marL="0" lvl="0" indent="0" algn="l" rtl="0">
              <a:lnSpc>
                <a:spcPct val="90000"/>
              </a:lnSpc>
              <a:spcBef>
                <a:spcPts val="1000"/>
              </a:spcBef>
              <a:spcAft>
                <a:spcPts val="0"/>
              </a:spcAft>
              <a:buClr>
                <a:schemeClr val="dk1"/>
              </a:buClr>
              <a:buSzPts val="1400"/>
              <a:buNone/>
            </a:pPr>
            <a:endParaRPr sz="1400"/>
          </a:p>
          <a:p>
            <a:pPr marL="228600" lvl="0" indent="-228600" algn="l" rtl="0">
              <a:lnSpc>
                <a:spcPct val="90000"/>
              </a:lnSpc>
              <a:spcBef>
                <a:spcPts val="1000"/>
              </a:spcBef>
              <a:spcAft>
                <a:spcPts val="0"/>
              </a:spcAft>
              <a:buClr>
                <a:schemeClr val="dk1"/>
              </a:buClr>
              <a:buSzPts val="2000"/>
              <a:buChar char="•"/>
            </a:pPr>
            <a:r>
              <a:rPr lang="en-US" sz="2000" b="1"/>
              <a:t>Content distribution</a:t>
            </a:r>
            <a:endParaRPr/>
          </a:p>
          <a:p>
            <a:pPr marL="0" lvl="0" indent="0" algn="l" rtl="0">
              <a:lnSpc>
                <a:spcPct val="90000"/>
              </a:lnSpc>
              <a:spcBef>
                <a:spcPts val="1000"/>
              </a:spcBef>
              <a:spcAft>
                <a:spcPts val="0"/>
              </a:spcAft>
              <a:buClr>
                <a:schemeClr val="dk1"/>
              </a:buClr>
              <a:buSzPts val="1800"/>
              <a:buNone/>
            </a:pPr>
            <a:r>
              <a:rPr lang="en-US" sz="1800"/>
              <a:t>   </a:t>
            </a:r>
            <a:r>
              <a:rPr lang="en-US" sz="1600"/>
              <a:t>Peer-to-peer content distribution systems range from relatively simple direct file sharing applications, to more </a:t>
            </a:r>
            <a:endParaRPr/>
          </a:p>
          <a:p>
            <a:pPr marL="0" lvl="0" indent="0" algn="l" rtl="0">
              <a:lnSpc>
                <a:spcPct val="90000"/>
              </a:lnSpc>
              <a:spcBef>
                <a:spcPts val="1000"/>
              </a:spcBef>
              <a:spcAft>
                <a:spcPts val="0"/>
              </a:spcAft>
              <a:buClr>
                <a:schemeClr val="dk1"/>
              </a:buClr>
              <a:buSzPts val="1600"/>
              <a:buNone/>
            </a:pPr>
            <a:r>
              <a:rPr lang="en-US" sz="1600"/>
              <a:t>   sophisticated systems that create a distributed storage medium for securely and efficiently publishing, organizing, </a:t>
            </a:r>
            <a:endParaRPr sz="1600"/>
          </a:p>
          <a:p>
            <a:pPr marL="0" lvl="0" indent="0" algn="l" rtl="0">
              <a:lnSpc>
                <a:spcPct val="90000"/>
              </a:lnSpc>
              <a:spcBef>
                <a:spcPts val="1000"/>
              </a:spcBef>
              <a:spcAft>
                <a:spcPts val="0"/>
              </a:spcAft>
              <a:buClr>
                <a:schemeClr val="dk1"/>
              </a:buClr>
              <a:buSzPts val="1600"/>
              <a:buNone/>
            </a:pPr>
            <a:r>
              <a:rPr lang="en-US" sz="1600"/>
              <a:t>   indexing, searching, updating, and retrieving data</a:t>
            </a:r>
            <a:endParaRPr sz="1600"/>
          </a:p>
        </p:txBody>
      </p:sp>
      <p:sp>
        <p:nvSpPr>
          <p:cNvPr id="210" name="Google Shape;210;p5"/>
          <p:cNvSpPr txBox="1"/>
          <p:nvPr/>
        </p:nvSpPr>
        <p:spPr>
          <a:xfrm>
            <a:off x="609675" y="501425"/>
            <a:ext cx="7439400" cy="523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US" sz="2800" b="1" i="0" u="none" strike="noStrike" cap="none">
                <a:solidFill>
                  <a:srgbClr val="000000"/>
                </a:solidFill>
                <a:latin typeface="Malgun Gothic"/>
                <a:ea typeface="Malgun Gothic"/>
                <a:cs typeface="Malgun Gothic"/>
                <a:sym typeface="Malgun Gothic"/>
              </a:rPr>
              <a:t>Classification of Peer-to-Peer Applications</a:t>
            </a:r>
            <a:endParaRPr sz="2800" b="1" i="0" u="none" strike="noStrike" cap="none">
              <a:solidFill>
                <a:srgbClr val="000000"/>
              </a:solidFill>
              <a:latin typeface="Malgun Gothic"/>
              <a:ea typeface="Malgun Gothic"/>
              <a:cs typeface="Malgun Gothic"/>
              <a:sym typeface="Malgun Gothic"/>
            </a:endParaRPr>
          </a:p>
        </p:txBody>
      </p:sp>
      <p:sp>
        <p:nvSpPr>
          <p:cNvPr id="2" name="슬라이드 번호 개체 틀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6"/>
          <p:cNvSpPr txBox="1">
            <a:spLocks noGrp="1"/>
          </p:cNvSpPr>
          <p:nvPr>
            <p:ph type="body" idx="1"/>
          </p:nvPr>
        </p:nvSpPr>
        <p:spPr>
          <a:xfrm>
            <a:off x="409276" y="790187"/>
            <a:ext cx="11553600" cy="5703000"/>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solidFill>
                <a:srgbClr val="C00000"/>
              </a:solidFill>
            </a:endParaRPr>
          </a:p>
          <a:p>
            <a:pPr marL="228600" lvl="0" indent="-50800" algn="l" rtl="0">
              <a:lnSpc>
                <a:spcPct val="90000"/>
              </a:lnSpc>
              <a:spcBef>
                <a:spcPts val="1000"/>
              </a:spcBef>
              <a:spcAft>
                <a:spcPts val="0"/>
              </a:spcAft>
              <a:buClr>
                <a:schemeClr val="dk1"/>
              </a:buClr>
              <a:buSzPts val="2800"/>
              <a:buNone/>
            </a:pPr>
            <a:endParaRPr>
              <a:solidFill>
                <a:srgbClr val="C00000"/>
              </a:solidFill>
              <a:latin typeface="Times New Roman"/>
              <a:ea typeface="Times New Roman"/>
              <a:cs typeface="Times New Roman"/>
              <a:sym typeface="Times New Roman"/>
            </a:endParaRPr>
          </a:p>
          <a:p>
            <a:pPr marL="0" lvl="0" indent="0" algn="l" rtl="0">
              <a:lnSpc>
                <a:spcPct val="90000"/>
              </a:lnSpc>
              <a:spcBef>
                <a:spcPts val="1000"/>
              </a:spcBef>
              <a:spcAft>
                <a:spcPts val="0"/>
              </a:spcAft>
              <a:buClr>
                <a:schemeClr val="dk1"/>
              </a:buClr>
              <a:buSzPts val="2800"/>
              <a:buNone/>
            </a:pPr>
            <a:endParaRPr/>
          </a:p>
        </p:txBody>
      </p:sp>
      <p:sp>
        <p:nvSpPr>
          <p:cNvPr id="217" name="Google Shape;217;p6"/>
          <p:cNvSpPr txBox="1"/>
          <p:nvPr/>
        </p:nvSpPr>
        <p:spPr>
          <a:xfrm>
            <a:off x="609675" y="501425"/>
            <a:ext cx="7053600" cy="523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Peer-to-Peer Content Distribution </a:t>
            </a:r>
            <a:endParaRPr sz="2800" b="1" i="0" u="none" strike="noStrike" cap="none">
              <a:solidFill>
                <a:srgbClr val="000000"/>
              </a:solidFill>
              <a:latin typeface="Malgun Gothic"/>
              <a:ea typeface="Malgun Gothic"/>
              <a:cs typeface="Malgun Gothic"/>
              <a:sym typeface="Malgun Gothic"/>
            </a:endParaRPr>
          </a:p>
        </p:txBody>
      </p:sp>
      <p:graphicFrame>
        <p:nvGraphicFramePr>
          <p:cNvPr id="218" name="Google Shape;218;p6"/>
          <p:cNvGraphicFramePr/>
          <p:nvPr/>
        </p:nvGraphicFramePr>
        <p:xfrm>
          <a:off x="1042575" y="1648650"/>
          <a:ext cx="10287000" cy="3986025"/>
        </p:xfrm>
        <a:graphic>
          <a:graphicData uri="http://schemas.openxmlformats.org/drawingml/2006/table">
            <a:tbl>
              <a:tblPr>
                <a:noFill/>
                <a:tableStyleId>{0FED1826-3982-460B-92CA-F4EF5E7EB1FD}</a:tableStyleId>
              </a:tblPr>
              <a:tblGrid>
                <a:gridCol w="3429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1454650">
                <a:tc rowSpan="2">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a:latin typeface="Malgun Gothic"/>
                          <a:ea typeface="Malgun Gothic"/>
                          <a:cs typeface="Malgun Gothic"/>
                          <a:sym typeface="Malgun Gothic"/>
                        </a:rPr>
                        <a:t>Peer-to-Peer Applications</a:t>
                      </a:r>
                      <a:endParaRPr sz="1600" b="1" u="none" strike="noStrike" cap="none">
                        <a:latin typeface="Malgun Gothic"/>
                        <a:ea typeface="Malgun Gothic"/>
                        <a:cs typeface="Malgun Gothic"/>
                        <a:sym typeface="Malgun Gothic"/>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SzPts val="1600"/>
                        <a:buFont typeface="Malgun Gothic"/>
                        <a:buNone/>
                      </a:pPr>
                      <a:r>
                        <a:rPr lang="en-US" sz="1400" u="none" strike="noStrike" cap="none">
                          <a:solidFill>
                            <a:schemeClr val="dk1"/>
                          </a:solidFill>
                          <a:latin typeface="Malgun Gothic"/>
                          <a:ea typeface="Malgun Gothic"/>
                          <a:cs typeface="Malgun Gothic"/>
                          <a:sym typeface="Malgun Gothic"/>
                        </a:rPr>
                        <a:t>Peer-to-Peer “file exchange“</a:t>
                      </a:r>
                      <a:endParaRPr sz="1400" u="none" strike="noStrike" cap="none">
                        <a:solidFill>
                          <a:schemeClr val="lt1"/>
                        </a:solidFill>
                        <a:latin typeface="Malgun Gothic"/>
                        <a:ea typeface="Malgun Gothic"/>
                        <a:cs typeface="Malgun Gothic"/>
                        <a:sym typeface="Malgun Gothic"/>
                      </a:endParaRPr>
                    </a:p>
                    <a:p>
                      <a:pPr marL="0" marR="0" lvl="0" indent="0" algn="ctr" rtl="0">
                        <a:lnSpc>
                          <a:spcPct val="100000"/>
                        </a:lnSpc>
                        <a:spcBef>
                          <a:spcPts val="0"/>
                        </a:spcBef>
                        <a:spcAft>
                          <a:spcPts val="0"/>
                        </a:spcAft>
                        <a:buClr>
                          <a:schemeClr val="dk1"/>
                        </a:buClr>
                        <a:buSzPts val="1600"/>
                        <a:buFont typeface="Malgun Gothic"/>
                        <a:buNone/>
                      </a:pPr>
                      <a:r>
                        <a:rPr lang="en-US" sz="1400" u="none" strike="noStrike" cap="none">
                          <a:solidFill>
                            <a:schemeClr val="dk1"/>
                          </a:solidFill>
                          <a:latin typeface="Malgun Gothic"/>
                          <a:ea typeface="Malgun Gothic"/>
                          <a:cs typeface="Malgun Gothic"/>
                          <a:sym typeface="Malgun Gothic"/>
                        </a:rPr>
                        <a:t>systems</a:t>
                      </a:r>
                      <a:endParaRPr sz="1400" u="none" strike="noStrike" cap="none">
                        <a:latin typeface="Malgun Gothic"/>
                        <a:ea typeface="Malgun Gothic"/>
                        <a:cs typeface="Malgun Gothic"/>
                        <a:sym typeface="Malgun Gothic"/>
                      </a:endParaRPr>
                    </a:p>
                  </a:txBody>
                  <a:tcPr marL="91425" marR="91425" marT="91425" marB="91425" anchor="ctr"/>
                </a:tc>
                <a:tc>
                  <a:txBody>
                    <a:bodyPr/>
                    <a:lstStyle/>
                    <a:p>
                      <a:pPr marL="171450" marR="0" lvl="0" indent="-171450" algn="l" rtl="0">
                        <a:lnSpc>
                          <a:spcPct val="100000"/>
                        </a:lnSpc>
                        <a:spcBef>
                          <a:spcPts val="0"/>
                        </a:spcBef>
                        <a:spcAft>
                          <a:spcPts val="0"/>
                        </a:spcAft>
                        <a:buClr>
                          <a:schemeClr val="dk1"/>
                        </a:buClr>
                        <a:buSzPts val="1200"/>
                        <a:buFont typeface="Malgun Gothic"/>
                        <a:buChar char="•"/>
                      </a:pPr>
                      <a:r>
                        <a:rPr lang="en-US" sz="1200" u="none" strike="noStrike" cap="none">
                          <a:solidFill>
                            <a:schemeClr val="dk1"/>
                          </a:solidFill>
                          <a:latin typeface="Malgun Gothic"/>
                          <a:ea typeface="Malgun Gothic"/>
                          <a:cs typeface="Malgun Gothic"/>
                          <a:sym typeface="Malgun Gothic"/>
                        </a:rPr>
                        <a:t>Simple, one-off file exchanges between peers</a:t>
                      </a:r>
                      <a:endParaRPr sz="1200" b="1" u="none" strike="noStrike" cap="none">
                        <a:solidFill>
                          <a:schemeClr val="lt1"/>
                        </a:solidFill>
                        <a:latin typeface="Malgun Gothic"/>
                        <a:ea typeface="Malgun Gothic"/>
                        <a:cs typeface="Malgun Gothic"/>
                        <a:sym typeface="Malgun Gothic"/>
                      </a:endParaRPr>
                    </a:p>
                    <a:p>
                      <a:pPr marL="171450" marR="0" lvl="0" indent="-101600" algn="l" rtl="0">
                        <a:lnSpc>
                          <a:spcPct val="100000"/>
                        </a:lnSpc>
                        <a:spcBef>
                          <a:spcPts val="0"/>
                        </a:spcBef>
                        <a:spcAft>
                          <a:spcPts val="0"/>
                        </a:spcAft>
                        <a:buClr>
                          <a:schemeClr val="dk1"/>
                        </a:buClr>
                        <a:buSzPts val="1100"/>
                        <a:buFont typeface="Arial"/>
                        <a:buNone/>
                      </a:pPr>
                      <a:endParaRPr sz="1200" u="none" strike="noStrike" cap="none">
                        <a:solidFill>
                          <a:schemeClr val="dk1"/>
                        </a:solidFill>
                        <a:latin typeface="Malgun Gothic"/>
                        <a:ea typeface="Malgun Gothic"/>
                        <a:cs typeface="Malgun Gothic"/>
                        <a:sym typeface="Malgun Gothic"/>
                      </a:endParaRPr>
                    </a:p>
                    <a:p>
                      <a:pPr marL="171450" marR="0" lvl="0" indent="-171450" algn="l" rtl="0">
                        <a:lnSpc>
                          <a:spcPct val="100000"/>
                        </a:lnSpc>
                        <a:spcBef>
                          <a:spcPts val="0"/>
                        </a:spcBef>
                        <a:spcAft>
                          <a:spcPts val="0"/>
                        </a:spcAft>
                        <a:buClr>
                          <a:schemeClr val="dk1"/>
                        </a:buClr>
                        <a:buSzPts val="1200"/>
                        <a:buFont typeface="Malgun Gothic"/>
                        <a:buChar char="•"/>
                      </a:pPr>
                      <a:r>
                        <a:rPr lang="en-US" sz="1200" u="none" strike="noStrike" cap="none">
                          <a:solidFill>
                            <a:schemeClr val="dk1"/>
                          </a:solidFill>
                          <a:latin typeface="Malgun Gothic"/>
                          <a:ea typeface="Malgun Gothic"/>
                          <a:cs typeface="Malgun Gothic"/>
                          <a:sym typeface="Malgun Gothic"/>
                        </a:rPr>
                        <a:t>Setting up a network of peers and providing facilities for searching and transferring files between them</a:t>
                      </a:r>
                      <a:endParaRPr sz="1200" u="none" strike="noStrike" cap="none">
                        <a:latin typeface="Malgun Gothic"/>
                        <a:ea typeface="Malgun Gothic"/>
                        <a:cs typeface="Malgun Gothic"/>
                        <a:sym typeface="Malgun Gothic"/>
                      </a:endParaRPr>
                    </a:p>
                  </a:txBody>
                  <a:tcPr marL="91425" marR="91425" marT="91425" marB="91425"/>
                </a:tc>
                <a:extLst>
                  <a:ext uri="{0D108BD9-81ED-4DB2-BD59-A6C34878D82A}">
                    <a16:rowId xmlns:a16="http://schemas.microsoft.com/office/drawing/2014/main" val="10000"/>
                  </a:ext>
                </a:extLst>
              </a:tr>
              <a:tr h="832150">
                <a:tc vMerge="1">
                  <a:txBody>
                    <a:bodyPr/>
                    <a:lstStyle/>
                    <a:p>
                      <a:endParaRPr lang="ko-KR"/>
                    </a:p>
                  </a:txBody>
                  <a:tcPr/>
                </a:tc>
                <a:tc>
                  <a:txBody>
                    <a:bodyPr/>
                    <a:lstStyle/>
                    <a:p>
                      <a:pPr marL="0" marR="0" lvl="0" indent="0" algn="ctr" rtl="0">
                        <a:lnSpc>
                          <a:spcPct val="100000"/>
                        </a:lnSpc>
                        <a:spcBef>
                          <a:spcPts val="0"/>
                        </a:spcBef>
                        <a:spcAft>
                          <a:spcPts val="0"/>
                        </a:spcAft>
                        <a:buClr>
                          <a:schemeClr val="dk1"/>
                        </a:buClr>
                        <a:buSzPts val="1600"/>
                        <a:buFont typeface="Malgun Gothic"/>
                        <a:buNone/>
                      </a:pPr>
                      <a:r>
                        <a:rPr lang="en-US" sz="1400" u="none" strike="noStrike" cap="none">
                          <a:solidFill>
                            <a:schemeClr val="dk1"/>
                          </a:solidFill>
                          <a:latin typeface="Malgun Gothic"/>
                          <a:ea typeface="Malgun Gothic"/>
                          <a:cs typeface="Malgun Gothic"/>
                          <a:sym typeface="Malgun Gothic"/>
                        </a:rPr>
                        <a:t>Peer-to-Peer content publishing and storage system</a:t>
                      </a:r>
                      <a:endParaRPr sz="1400" u="none" strike="noStrike" cap="none">
                        <a:latin typeface="Malgun Gothic"/>
                        <a:ea typeface="Malgun Gothic"/>
                        <a:cs typeface="Malgun Gothic"/>
                        <a:sym typeface="Malgun Gothic"/>
                      </a:endParaRPr>
                    </a:p>
                  </a:txBody>
                  <a:tcPr marL="91425" marR="91425" marT="91425" marB="91425" anchor="ctr"/>
                </a:tc>
                <a:tc>
                  <a:txBody>
                    <a:bodyPr/>
                    <a:lstStyle/>
                    <a:p>
                      <a:pPr marL="171450" marR="0" lvl="0" indent="-171450" algn="l" rtl="0">
                        <a:lnSpc>
                          <a:spcPct val="100000"/>
                        </a:lnSpc>
                        <a:spcBef>
                          <a:spcPts val="0"/>
                        </a:spcBef>
                        <a:spcAft>
                          <a:spcPts val="0"/>
                        </a:spcAft>
                        <a:buClr>
                          <a:schemeClr val="dk1"/>
                        </a:buClr>
                        <a:buSzPts val="1200"/>
                        <a:buFont typeface="Malgun Gothic"/>
                        <a:buChar char="•"/>
                      </a:pPr>
                      <a:r>
                        <a:rPr lang="en-US" sz="1200" u="none" strike="noStrike" cap="none">
                          <a:solidFill>
                            <a:schemeClr val="dk1"/>
                          </a:solidFill>
                          <a:latin typeface="Malgun Gothic"/>
                          <a:ea typeface="Malgun Gothic"/>
                          <a:cs typeface="Malgun Gothic"/>
                          <a:sym typeface="Malgun Gothic"/>
                        </a:rPr>
                        <a:t>Creating a distributed storage medium</a:t>
                      </a:r>
                      <a:endParaRPr sz="1200" u="none" strike="noStrike" cap="none">
                        <a:solidFill>
                          <a:schemeClr val="dk1"/>
                        </a:solidFill>
                        <a:latin typeface="Malgun Gothic"/>
                        <a:ea typeface="Malgun Gothic"/>
                        <a:cs typeface="Malgun Gothic"/>
                        <a:sym typeface="Malgun Gothic"/>
                      </a:endParaRPr>
                    </a:p>
                    <a:p>
                      <a:pPr marL="0" marR="0" lvl="0" indent="0" algn="l" rtl="0">
                        <a:lnSpc>
                          <a:spcPct val="100000"/>
                        </a:lnSpc>
                        <a:spcBef>
                          <a:spcPts val="0"/>
                        </a:spcBef>
                        <a:spcAft>
                          <a:spcPts val="0"/>
                        </a:spcAft>
                        <a:buClr>
                          <a:schemeClr val="dk1"/>
                        </a:buClr>
                        <a:buSzPts val="1100"/>
                        <a:buFont typeface="Arial"/>
                        <a:buNone/>
                      </a:pPr>
                      <a:endParaRPr sz="1200" u="none" strike="noStrike" cap="none">
                        <a:solidFill>
                          <a:schemeClr val="dk1"/>
                        </a:solidFill>
                        <a:latin typeface="Malgun Gothic"/>
                        <a:ea typeface="Malgun Gothic"/>
                        <a:cs typeface="Malgun Gothic"/>
                        <a:sym typeface="Malgun Gothic"/>
                      </a:endParaRPr>
                    </a:p>
                    <a:p>
                      <a:pPr marL="171450" marR="0" lvl="0" indent="-171450" algn="l" rtl="0">
                        <a:lnSpc>
                          <a:spcPct val="100000"/>
                        </a:lnSpc>
                        <a:spcBef>
                          <a:spcPts val="0"/>
                        </a:spcBef>
                        <a:spcAft>
                          <a:spcPts val="0"/>
                        </a:spcAft>
                        <a:buClr>
                          <a:schemeClr val="dk1"/>
                        </a:buClr>
                        <a:buSzPts val="1200"/>
                        <a:buFont typeface="Malgun Gothic"/>
                        <a:buChar char="•"/>
                      </a:pPr>
                      <a:r>
                        <a:rPr lang="en-US" sz="1200" u="none" strike="noStrike" cap="none">
                          <a:solidFill>
                            <a:schemeClr val="dk1"/>
                          </a:solidFill>
                          <a:latin typeface="Malgun Gothic"/>
                          <a:ea typeface="Malgun Gothic"/>
                          <a:cs typeface="Malgun Gothic"/>
                          <a:sym typeface="Malgun Gothic"/>
                        </a:rPr>
                        <a:t>Security and persistence are main focus </a:t>
                      </a:r>
                      <a:endParaRPr sz="1200" u="none" strike="noStrike" cap="none">
                        <a:latin typeface="Malgun Gothic"/>
                        <a:ea typeface="Malgun Gothic"/>
                        <a:cs typeface="Malgun Gothic"/>
                        <a:sym typeface="Malgun Gothic"/>
                      </a:endParaRPr>
                    </a:p>
                  </a:txBody>
                  <a:tcPr marL="91425" marR="91425" marT="91425" marB="91425"/>
                </a:tc>
                <a:extLst>
                  <a:ext uri="{0D108BD9-81ED-4DB2-BD59-A6C34878D82A}">
                    <a16:rowId xmlns:a16="http://schemas.microsoft.com/office/drawing/2014/main" val="10001"/>
                  </a:ext>
                </a:extLst>
              </a:tr>
              <a:tr h="624650">
                <a:tc rowSpan="3">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a:latin typeface="Malgun Gothic"/>
                          <a:ea typeface="Malgun Gothic"/>
                          <a:cs typeface="Malgun Gothic"/>
                          <a:sym typeface="Malgun Gothic"/>
                        </a:rPr>
                        <a:t>Peer-to-Peer Infrastructures</a:t>
                      </a:r>
                      <a:endParaRPr sz="1600" b="1" u="none" strike="noStrike" cap="none">
                        <a:latin typeface="Malgun Gothic"/>
                        <a:ea typeface="Malgun Gothic"/>
                        <a:cs typeface="Malgun Gothic"/>
                        <a:sym typeface="Malgun Gothic"/>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SzPts val="1400"/>
                        <a:buFont typeface="Arial"/>
                        <a:buNone/>
                      </a:pPr>
                      <a:r>
                        <a:rPr lang="en-US" sz="1400" u="none" strike="noStrike" cap="none">
                          <a:solidFill>
                            <a:schemeClr val="dk1"/>
                          </a:solidFill>
                          <a:latin typeface="Malgun Gothic"/>
                          <a:ea typeface="Malgun Gothic"/>
                          <a:cs typeface="Malgun Gothic"/>
                          <a:sym typeface="Malgun Gothic"/>
                        </a:rPr>
                        <a:t>Routing and location</a:t>
                      </a:r>
                      <a:endParaRPr sz="1400" u="none" strike="noStrike" cap="none">
                        <a:latin typeface="Malgun Gothic"/>
                        <a:ea typeface="Malgun Gothic"/>
                        <a:cs typeface="Malgun Gothic"/>
                        <a:sym typeface="Malgun Gothic"/>
                      </a:endParaRPr>
                    </a:p>
                  </a:txBody>
                  <a:tcPr marL="91425" marR="91425" marT="91425" marB="91425" anchor="ctr"/>
                </a:tc>
                <a:tc>
                  <a:txBody>
                    <a:bodyPr/>
                    <a:lstStyle/>
                    <a:p>
                      <a:pPr marL="0" marR="0" lvl="0" indent="0" algn="l" rtl="0">
                        <a:lnSpc>
                          <a:spcPct val="100000"/>
                        </a:lnSpc>
                        <a:spcBef>
                          <a:spcPts val="0"/>
                        </a:spcBef>
                        <a:spcAft>
                          <a:spcPts val="0"/>
                        </a:spcAft>
                        <a:buClr>
                          <a:schemeClr val="dk1"/>
                        </a:buClr>
                        <a:buSzPts val="1200"/>
                        <a:buFont typeface="Arial"/>
                        <a:buNone/>
                      </a:pPr>
                      <a:r>
                        <a:rPr lang="en-US" sz="1200" u="none" strike="noStrike" cap="none">
                          <a:solidFill>
                            <a:schemeClr val="dk1"/>
                          </a:solidFill>
                          <a:latin typeface="Malgun Gothic"/>
                          <a:ea typeface="Malgun Gothic"/>
                          <a:cs typeface="Malgun Gothic"/>
                          <a:sym typeface="Malgun Gothic"/>
                        </a:rPr>
                        <a:t>Route with efficiency and fault tolerance, efficiently locating peers and content</a:t>
                      </a:r>
                      <a:endParaRPr sz="1200" u="none" strike="noStrike" cap="none">
                        <a:latin typeface="Malgun Gothic"/>
                        <a:ea typeface="Malgun Gothic"/>
                        <a:cs typeface="Malgun Gothic"/>
                        <a:sym typeface="Malgun Gothic"/>
                      </a:endParaRPr>
                    </a:p>
                  </a:txBody>
                  <a:tcPr marL="91425" marR="91425" marT="91425" marB="91425"/>
                </a:tc>
                <a:extLst>
                  <a:ext uri="{0D108BD9-81ED-4DB2-BD59-A6C34878D82A}">
                    <a16:rowId xmlns:a16="http://schemas.microsoft.com/office/drawing/2014/main" val="10002"/>
                  </a:ext>
                </a:extLst>
              </a:tr>
              <a:tr h="449925">
                <a:tc vMerge="1">
                  <a:txBody>
                    <a:bodyPr/>
                    <a:lstStyle/>
                    <a:p>
                      <a:endParaRPr lang="ko-KR"/>
                    </a:p>
                  </a:txBody>
                  <a:tcPr/>
                </a:tc>
                <a:tc>
                  <a:txBody>
                    <a:bodyPr/>
                    <a:lstStyle/>
                    <a:p>
                      <a:pPr marL="0" marR="0" lvl="0" indent="0" algn="ctr" rtl="0">
                        <a:lnSpc>
                          <a:spcPct val="100000"/>
                        </a:lnSpc>
                        <a:spcBef>
                          <a:spcPts val="0"/>
                        </a:spcBef>
                        <a:spcAft>
                          <a:spcPts val="0"/>
                        </a:spcAft>
                        <a:buClr>
                          <a:schemeClr val="dk1"/>
                        </a:buClr>
                        <a:buSzPts val="1200"/>
                        <a:buFont typeface="Malgun Gothic"/>
                        <a:buNone/>
                      </a:pPr>
                      <a:r>
                        <a:rPr lang="en-US" sz="1400" u="none" strike="noStrike" cap="none">
                          <a:solidFill>
                            <a:schemeClr val="dk1"/>
                          </a:solidFill>
                          <a:latin typeface="Malgun Gothic"/>
                          <a:ea typeface="Malgun Gothic"/>
                          <a:cs typeface="Malgun Gothic"/>
                          <a:sym typeface="Malgun Gothic"/>
                        </a:rPr>
                        <a:t>Anonymity</a:t>
                      </a:r>
                      <a:endParaRPr sz="1400" u="none" strike="noStrike" cap="none">
                        <a:latin typeface="Malgun Gothic"/>
                        <a:ea typeface="Malgun Gothic"/>
                        <a:cs typeface="Malgun Gothic"/>
                        <a:sym typeface="Malgun Gothic"/>
                      </a:endParaRPr>
                    </a:p>
                  </a:txBody>
                  <a:tcPr marL="91425" marR="91425" marT="91425" marB="91425" anchor="ctr"/>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solidFill>
                            <a:schemeClr val="dk1"/>
                          </a:solidFill>
                          <a:latin typeface="Malgun Gothic"/>
                          <a:ea typeface="Malgun Gothic"/>
                          <a:cs typeface="Malgun Gothic"/>
                          <a:sym typeface="Malgun Gothic"/>
                        </a:rPr>
                        <a:t>Provide user anonymity</a:t>
                      </a:r>
                      <a:endParaRPr sz="1200" u="none" strike="noStrike" cap="none">
                        <a:latin typeface="Malgun Gothic"/>
                        <a:ea typeface="Malgun Gothic"/>
                        <a:cs typeface="Malgun Gothic"/>
                        <a:sym typeface="Malgun Gothic"/>
                      </a:endParaRPr>
                    </a:p>
                  </a:txBody>
                  <a:tcPr marL="91425" marR="91425" marT="91425" marB="91425"/>
                </a:tc>
                <a:extLst>
                  <a:ext uri="{0D108BD9-81ED-4DB2-BD59-A6C34878D82A}">
                    <a16:rowId xmlns:a16="http://schemas.microsoft.com/office/drawing/2014/main" val="10003"/>
                  </a:ext>
                </a:extLst>
              </a:tr>
              <a:tr h="624650">
                <a:tc vMerge="1">
                  <a:txBody>
                    <a:bodyPr/>
                    <a:lstStyle/>
                    <a:p>
                      <a:endParaRPr lang="ko-KR"/>
                    </a:p>
                  </a:txBody>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latin typeface="Malgun Gothic"/>
                          <a:ea typeface="Malgun Gothic"/>
                          <a:cs typeface="Malgun Gothic"/>
                          <a:sym typeface="Malgun Gothic"/>
                        </a:rPr>
                        <a:t>Reputation management </a:t>
                      </a:r>
                      <a:endParaRPr sz="1400" u="none" strike="noStrike" cap="none">
                        <a:latin typeface="Malgun Gothic"/>
                        <a:ea typeface="Malgun Gothic"/>
                        <a:cs typeface="Malgun Gothic"/>
                        <a:sym typeface="Malgun Gothic"/>
                      </a:endParaRPr>
                    </a:p>
                  </a:txBody>
                  <a:tcPr marL="91425" marR="91425" marT="91425" marB="91425" anchor="ctr"/>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solidFill>
                            <a:schemeClr val="dk1"/>
                          </a:solidFill>
                          <a:latin typeface="Malgun Gothic"/>
                          <a:ea typeface="Malgun Gothic"/>
                          <a:cs typeface="Malgun Gothic"/>
                          <a:sym typeface="Malgun Gothic"/>
                        </a:rPr>
                        <a:t>Reputation update with various network nodes</a:t>
                      </a:r>
                      <a:endParaRPr sz="1200" u="none" strike="noStrike" cap="none">
                        <a:latin typeface="Malgun Gothic"/>
                        <a:ea typeface="Malgun Gothic"/>
                        <a:cs typeface="Malgun Gothic"/>
                        <a:sym typeface="Malgun Gothic"/>
                      </a:endParaRPr>
                    </a:p>
                  </a:txBody>
                  <a:tcPr marL="91425" marR="91425" marT="91425" marB="91425"/>
                </a:tc>
                <a:extLst>
                  <a:ext uri="{0D108BD9-81ED-4DB2-BD59-A6C34878D82A}">
                    <a16:rowId xmlns:a16="http://schemas.microsoft.com/office/drawing/2014/main" val="10004"/>
                  </a:ext>
                </a:extLst>
              </a:tr>
            </a:tbl>
          </a:graphicData>
        </a:graphic>
      </p:graphicFrame>
      <p:sp>
        <p:nvSpPr>
          <p:cNvPr id="2" name="슬라이드 번호 개체 틀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9"/>
          <p:cNvSpPr txBox="1">
            <a:spLocks noGrp="1"/>
          </p:cNvSpPr>
          <p:nvPr>
            <p:ph type="body" idx="1"/>
          </p:nvPr>
        </p:nvSpPr>
        <p:spPr>
          <a:xfrm>
            <a:off x="355001" y="763037"/>
            <a:ext cx="11553713" cy="5702904"/>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solidFill>
                <a:srgbClr val="C00000"/>
              </a:solidFill>
            </a:endParaRPr>
          </a:p>
          <a:p>
            <a:pPr marL="228600" lvl="0" indent="-50800" algn="l" rtl="0">
              <a:lnSpc>
                <a:spcPct val="90000"/>
              </a:lnSpc>
              <a:spcBef>
                <a:spcPts val="1000"/>
              </a:spcBef>
              <a:spcAft>
                <a:spcPts val="0"/>
              </a:spcAft>
              <a:buClr>
                <a:schemeClr val="dk1"/>
              </a:buClr>
              <a:buSzPts val="2800"/>
              <a:buNone/>
            </a:pPr>
            <a:endParaRPr>
              <a:solidFill>
                <a:srgbClr val="C00000"/>
              </a:solidFill>
              <a:latin typeface="Times New Roman"/>
              <a:ea typeface="Times New Roman"/>
              <a:cs typeface="Times New Roman"/>
              <a:sym typeface="Times New Roman"/>
            </a:endParaRPr>
          </a:p>
        </p:txBody>
      </p:sp>
      <p:sp>
        <p:nvSpPr>
          <p:cNvPr id="225" name="Google Shape;225;p9"/>
          <p:cNvSpPr txBox="1"/>
          <p:nvPr/>
        </p:nvSpPr>
        <p:spPr>
          <a:xfrm>
            <a:off x="609672" y="501427"/>
            <a:ext cx="9868276"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Peer-to-Peer Distributed Object Location and Routing</a:t>
            </a:r>
            <a:endParaRPr sz="2800" b="1" i="0" u="none" strike="noStrike" cap="none">
              <a:solidFill>
                <a:srgbClr val="000000"/>
              </a:solidFill>
              <a:latin typeface="Malgun Gothic"/>
              <a:ea typeface="Malgun Gothic"/>
              <a:cs typeface="Malgun Gothic"/>
              <a:sym typeface="Malgun Gothic"/>
            </a:endParaRPr>
          </a:p>
        </p:txBody>
      </p:sp>
      <p:sp>
        <p:nvSpPr>
          <p:cNvPr id="226" name="Google Shape;226;p9"/>
          <p:cNvSpPr txBox="1"/>
          <p:nvPr/>
        </p:nvSpPr>
        <p:spPr>
          <a:xfrm>
            <a:off x="609682" y="1086202"/>
            <a:ext cx="5282100" cy="400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Malgun Gothic"/>
                <a:ea typeface="Malgun Gothic"/>
                <a:cs typeface="Malgun Gothic"/>
                <a:sym typeface="Malgun Gothic"/>
              </a:rPr>
              <a:t>Overlay Network Centralization</a:t>
            </a:r>
            <a:endParaRPr sz="2000" b="1" i="0" u="none" strike="noStrike" cap="none">
              <a:solidFill>
                <a:srgbClr val="000000"/>
              </a:solidFill>
              <a:latin typeface="Malgun Gothic"/>
              <a:ea typeface="Malgun Gothic"/>
              <a:cs typeface="Malgun Gothic"/>
              <a:sym typeface="Malgun Gothic"/>
            </a:endParaRPr>
          </a:p>
        </p:txBody>
      </p:sp>
      <p:graphicFrame>
        <p:nvGraphicFramePr>
          <p:cNvPr id="227" name="Google Shape;227;p9"/>
          <p:cNvGraphicFramePr/>
          <p:nvPr/>
        </p:nvGraphicFramePr>
        <p:xfrm>
          <a:off x="1022564" y="2039755"/>
          <a:ext cx="10218600" cy="3699360"/>
        </p:xfrm>
        <a:graphic>
          <a:graphicData uri="http://schemas.openxmlformats.org/drawingml/2006/table">
            <a:tbl>
              <a:tblPr firstRow="1" bandRow="1">
                <a:noFill/>
                <a:tableStyleId>{64EE41E3-0AA9-48C0-9127-84F7BCB7B911}</a:tableStyleId>
              </a:tblPr>
              <a:tblGrid>
                <a:gridCol w="5109300">
                  <a:extLst>
                    <a:ext uri="{9D8B030D-6E8A-4147-A177-3AD203B41FA5}">
                      <a16:colId xmlns:a16="http://schemas.microsoft.com/office/drawing/2014/main" val="20000"/>
                    </a:ext>
                  </a:extLst>
                </a:gridCol>
                <a:gridCol w="5109300">
                  <a:extLst>
                    <a:ext uri="{9D8B030D-6E8A-4147-A177-3AD203B41FA5}">
                      <a16:colId xmlns:a16="http://schemas.microsoft.com/office/drawing/2014/main" val="20001"/>
                    </a:ext>
                  </a:extLst>
                </a:gridCol>
              </a:tblGrid>
              <a:tr h="1070075">
                <a:tc>
                  <a:txBody>
                    <a:bodyPr/>
                    <a:lstStyle/>
                    <a:p>
                      <a:pPr marL="0" marR="0" lvl="0" indent="0" algn="ctr" rtl="0">
                        <a:lnSpc>
                          <a:spcPct val="100000"/>
                        </a:lnSpc>
                        <a:spcBef>
                          <a:spcPts val="0"/>
                        </a:spcBef>
                        <a:spcAft>
                          <a:spcPts val="0"/>
                        </a:spcAft>
                        <a:buClr>
                          <a:schemeClr val="dk1"/>
                        </a:buClr>
                        <a:buSzPts val="1600"/>
                        <a:buFont typeface="Malgun Gothic"/>
                        <a:buNone/>
                      </a:pPr>
                      <a:r>
                        <a:rPr lang="en-US" sz="1600" b="1" u="none" strike="noStrike" cap="none">
                          <a:solidFill>
                            <a:schemeClr val="dk1"/>
                          </a:solidFill>
                          <a:latin typeface="Malgun Gothic"/>
                          <a:ea typeface="Malgun Gothic"/>
                          <a:cs typeface="Malgun Gothic"/>
                          <a:sym typeface="Malgun Gothic"/>
                        </a:rPr>
                        <a:t>Purely Decentralized Architectures</a:t>
                      </a:r>
                      <a:endParaRPr sz="1600" b="1" u="none" strike="noStrike" cap="none">
                        <a:solidFill>
                          <a:schemeClr val="dk1"/>
                        </a:solidFill>
                        <a:latin typeface="Malgun Gothic"/>
                        <a:ea typeface="Malgun Gothic"/>
                        <a:cs typeface="Malgun Gothic"/>
                        <a:sym typeface="Malgun Gothic"/>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171450" marR="0" lvl="0" indent="-171450" algn="l" rtl="0">
                        <a:lnSpc>
                          <a:spcPct val="150000"/>
                        </a:lnSpc>
                        <a:spcBef>
                          <a:spcPts val="0"/>
                        </a:spcBef>
                        <a:spcAft>
                          <a:spcPts val="0"/>
                        </a:spcAft>
                        <a:buClr>
                          <a:schemeClr val="dk1"/>
                        </a:buClr>
                        <a:buSzPts val="1400"/>
                        <a:buFont typeface="Arial"/>
                        <a:buChar char="•"/>
                      </a:pPr>
                      <a:r>
                        <a:rPr lang="en-US" sz="1400" b="0" u="none" strike="noStrike" cap="none">
                          <a:solidFill>
                            <a:schemeClr val="dk1"/>
                          </a:solidFill>
                        </a:rPr>
                        <a:t>All nodes in the network perform exactly same tasks, acting both as servers and clients </a:t>
                      </a:r>
                      <a:endParaRPr sz="1400" u="none" strike="noStrike" cap="none"/>
                    </a:p>
                    <a:p>
                      <a:pPr marL="171450" marR="0" lvl="0" indent="-171450" algn="l" rtl="0">
                        <a:lnSpc>
                          <a:spcPct val="150000"/>
                        </a:lnSpc>
                        <a:spcBef>
                          <a:spcPts val="0"/>
                        </a:spcBef>
                        <a:spcAft>
                          <a:spcPts val="0"/>
                        </a:spcAft>
                        <a:buClr>
                          <a:schemeClr val="dk1"/>
                        </a:buClr>
                        <a:buSzPts val="1400"/>
                        <a:buFont typeface="Arial"/>
                        <a:buChar char="•"/>
                      </a:pPr>
                      <a:r>
                        <a:rPr lang="en-US" sz="1400" b="0" u="none" strike="noStrike" cap="none">
                          <a:solidFill>
                            <a:schemeClr val="dk1"/>
                          </a:solidFill>
                        </a:rPr>
                        <a:t>No coordination</a:t>
                      </a:r>
                      <a:endParaRPr sz="1400" b="0" u="none" strike="noStrike" cap="none">
                        <a:solidFill>
                          <a:schemeClr val="dk1"/>
                        </a:solidFill>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1342625">
                <a:tc>
                  <a:txBody>
                    <a:bodyPr/>
                    <a:lstStyle/>
                    <a:p>
                      <a:pPr marL="0" marR="0" lvl="0" indent="0" algn="ctr" rtl="0">
                        <a:lnSpc>
                          <a:spcPct val="100000"/>
                        </a:lnSpc>
                        <a:spcBef>
                          <a:spcPts val="0"/>
                        </a:spcBef>
                        <a:spcAft>
                          <a:spcPts val="0"/>
                        </a:spcAft>
                        <a:buClr>
                          <a:schemeClr val="dk1"/>
                        </a:buClr>
                        <a:buSzPts val="1600"/>
                        <a:buFont typeface="Malgun Gothic"/>
                        <a:buNone/>
                      </a:pPr>
                      <a:r>
                        <a:rPr lang="en-US" sz="1600" b="1" u="none" strike="noStrike" cap="none">
                          <a:latin typeface="Malgun Gothic"/>
                          <a:ea typeface="Malgun Gothic"/>
                          <a:cs typeface="Malgun Gothic"/>
                          <a:sym typeface="Malgun Gothic"/>
                        </a:rPr>
                        <a:t>Partially Centralized Architectures</a:t>
                      </a:r>
                      <a:endParaRPr sz="1600" b="1" u="none" strike="noStrike" cap="none">
                        <a:latin typeface="Malgun Gothic"/>
                        <a:ea typeface="Malgun Gothic"/>
                        <a:cs typeface="Malgun Gothic"/>
                        <a:sym typeface="Malgun Gothic"/>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171450" marR="0" lvl="0" indent="-171450" algn="l" rtl="0">
                        <a:lnSpc>
                          <a:spcPct val="150000"/>
                        </a:lnSpc>
                        <a:spcBef>
                          <a:spcPts val="0"/>
                        </a:spcBef>
                        <a:spcAft>
                          <a:spcPts val="0"/>
                        </a:spcAft>
                        <a:buClr>
                          <a:schemeClr val="dk1"/>
                        </a:buClr>
                        <a:buSzPts val="1400"/>
                        <a:buFont typeface="Arial"/>
                        <a:buChar char="•"/>
                      </a:pPr>
                      <a:r>
                        <a:rPr lang="en-US" sz="1400" u="none" strike="noStrike" cap="none"/>
                        <a:t>Similar to purely decentralized architecture but some nodes have more important role</a:t>
                      </a:r>
                      <a:endParaRPr sz="1400" u="none" strike="noStrike" cap="none"/>
                    </a:p>
                    <a:p>
                      <a:pPr marL="0" marR="0" lvl="0" indent="0" algn="l" rtl="0">
                        <a:lnSpc>
                          <a:spcPct val="150000"/>
                        </a:lnSpc>
                        <a:spcBef>
                          <a:spcPts val="0"/>
                        </a:spcBef>
                        <a:spcAft>
                          <a:spcPts val="0"/>
                        </a:spcAft>
                        <a:buClr>
                          <a:schemeClr val="dk1"/>
                        </a:buClr>
                        <a:buSzPts val="1400"/>
                        <a:buFont typeface="Arial"/>
                        <a:buNone/>
                      </a:pPr>
                      <a:r>
                        <a:rPr lang="en-US" sz="1400" u="none" strike="noStrike" cap="none"/>
                        <a:t>   e.g. acting as local central indexes for files shared by local </a:t>
                      </a:r>
                      <a:endParaRPr sz="1400" u="none" strike="noStrike" cap="none"/>
                    </a:p>
                    <a:p>
                      <a:pPr marL="0" marR="0" lvl="0" indent="0" algn="l" rtl="0">
                        <a:lnSpc>
                          <a:spcPct val="150000"/>
                        </a:lnSpc>
                        <a:spcBef>
                          <a:spcPts val="0"/>
                        </a:spcBef>
                        <a:spcAft>
                          <a:spcPts val="0"/>
                        </a:spcAft>
                        <a:buClr>
                          <a:schemeClr val="dk1"/>
                        </a:buClr>
                        <a:buSzPts val="1400"/>
                        <a:buFont typeface="Arial"/>
                        <a:buNone/>
                      </a:pPr>
                      <a:r>
                        <a:rPr lang="en-US" sz="1400" u="none" strike="noStrike" cap="none"/>
                        <a:t>         peers</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1257675">
                <a:tc>
                  <a:txBody>
                    <a:bodyPr/>
                    <a:lstStyle/>
                    <a:p>
                      <a:pPr marL="0" marR="0" lvl="0" indent="0" algn="ctr" rtl="0">
                        <a:lnSpc>
                          <a:spcPct val="100000"/>
                        </a:lnSpc>
                        <a:spcBef>
                          <a:spcPts val="0"/>
                        </a:spcBef>
                        <a:spcAft>
                          <a:spcPts val="0"/>
                        </a:spcAft>
                        <a:buClr>
                          <a:schemeClr val="dk1"/>
                        </a:buClr>
                        <a:buSzPts val="1600"/>
                        <a:buFont typeface="Malgun Gothic"/>
                        <a:buNone/>
                      </a:pPr>
                      <a:r>
                        <a:rPr lang="en-US" sz="1600" b="1" u="none" strike="noStrike" cap="none">
                          <a:latin typeface="Malgun Gothic"/>
                          <a:ea typeface="Malgun Gothic"/>
                          <a:cs typeface="Malgun Gothic"/>
                          <a:sym typeface="Malgun Gothic"/>
                        </a:rPr>
                        <a:t>Hybrid Decentralized Architectures</a:t>
                      </a:r>
                      <a:endParaRPr sz="1600" b="1" u="none" strike="noStrike" cap="none">
                        <a:latin typeface="Malgun Gothic"/>
                        <a:ea typeface="Malgun Gothic"/>
                        <a:cs typeface="Malgun Gothic"/>
                        <a:sym typeface="Malgun Gothic"/>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285750" marR="0" lvl="0" indent="-285750" algn="l" rtl="0">
                        <a:lnSpc>
                          <a:spcPct val="150000"/>
                        </a:lnSpc>
                        <a:spcBef>
                          <a:spcPts val="0"/>
                        </a:spcBef>
                        <a:spcAft>
                          <a:spcPts val="0"/>
                        </a:spcAft>
                        <a:buClr>
                          <a:schemeClr val="dk1"/>
                        </a:buClr>
                        <a:buSzPts val="1400"/>
                        <a:buFont typeface="Arial"/>
                        <a:buChar char="•"/>
                      </a:pPr>
                      <a:r>
                        <a:rPr lang="en-US" sz="1400" u="none" strike="noStrike" cap="none">
                          <a:latin typeface="Malgun Gothic"/>
                          <a:ea typeface="Malgun Gothic"/>
                          <a:cs typeface="Malgun Gothic"/>
                          <a:sym typeface="Malgun Gothic"/>
                        </a:rPr>
                        <a:t>Central server facilitating the interaction between peers by maintaining directories of metadata, describing the shared files stored by peer node</a:t>
                      </a:r>
                      <a:endParaRPr sz="1400" u="none" strike="noStrike" cap="none">
                        <a:latin typeface="Malgun Gothic"/>
                        <a:ea typeface="Malgun Gothic"/>
                        <a:cs typeface="Malgun Gothic"/>
                        <a:sym typeface="Malgun Gothic"/>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bl>
          </a:graphicData>
        </a:graphic>
      </p:graphicFrame>
      <p:sp>
        <p:nvSpPr>
          <p:cNvPr id="2" name="슬라이드 번호 개체 틀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ga3e6db7c9b_0_921"/>
          <p:cNvSpPr txBox="1">
            <a:spLocks noGrp="1"/>
          </p:cNvSpPr>
          <p:nvPr>
            <p:ph type="body" idx="1"/>
          </p:nvPr>
        </p:nvSpPr>
        <p:spPr>
          <a:xfrm>
            <a:off x="355001" y="763037"/>
            <a:ext cx="11553600" cy="5703000"/>
          </a:xfrm>
          <a:prstGeom prst="rect">
            <a:avLst/>
          </a:prstGeom>
          <a:noFill/>
          <a:ln>
            <a:noFill/>
          </a:ln>
        </p:spPr>
        <p:txBody>
          <a:bodyPr spcFirstLastPara="1" wrap="square" lIns="91425" tIns="45700" rIns="91425" bIns="45700" anchor="t" anchorCtr="0">
            <a:noAutofit/>
          </a:bodyPr>
          <a:lstStyle/>
          <a:p>
            <a:pPr marL="228600" lvl="0" indent="-50800" algn="l" rtl="0">
              <a:lnSpc>
                <a:spcPct val="90000"/>
              </a:lnSpc>
              <a:spcBef>
                <a:spcPts val="0"/>
              </a:spcBef>
              <a:spcAft>
                <a:spcPts val="0"/>
              </a:spcAft>
              <a:buClr>
                <a:schemeClr val="dk1"/>
              </a:buClr>
              <a:buSzPts val="2800"/>
              <a:buNone/>
            </a:pPr>
            <a:endParaRPr>
              <a:solidFill>
                <a:srgbClr val="C00000"/>
              </a:solidFill>
            </a:endParaRPr>
          </a:p>
          <a:p>
            <a:pPr marL="228600" lvl="0" indent="-50800" algn="l" rtl="0">
              <a:lnSpc>
                <a:spcPct val="90000"/>
              </a:lnSpc>
              <a:spcBef>
                <a:spcPts val="1000"/>
              </a:spcBef>
              <a:spcAft>
                <a:spcPts val="0"/>
              </a:spcAft>
              <a:buClr>
                <a:schemeClr val="dk1"/>
              </a:buClr>
              <a:buSzPts val="2800"/>
              <a:buNone/>
            </a:pPr>
            <a:endParaRPr>
              <a:solidFill>
                <a:srgbClr val="C00000"/>
              </a:solidFill>
              <a:latin typeface="Times New Roman"/>
              <a:ea typeface="Times New Roman"/>
              <a:cs typeface="Times New Roman"/>
              <a:sym typeface="Times New Roman"/>
            </a:endParaRPr>
          </a:p>
        </p:txBody>
      </p:sp>
      <p:sp>
        <p:nvSpPr>
          <p:cNvPr id="234" name="Google Shape;234;ga3e6db7c9b_0_921"/>
          <p:cNvSpPr txBox="1"/>
          <p:nvPr/>
        </p:nvSpPr>
        <p:spPr>
          <a:xfrm>
            <a:off x="609672" y="501427"/>
            <a:ext cx="9868200" cy="523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Peer-to-Peer Distributed Object Location and Routing</a:t>
            </a:r>
            <a:endParaRPr sz="2800" b="1" i="0" u="none" strike="noStrike" cap="none">
              <a:solidFill>
                <a:srgbClr val="000000"/>
              </a:solidFill>
              <a:latin typeface="Malgun Gothic"/>
              <a:ea typeface="Malgun Gothic"/>
              <a:cs typeface="Malgun Gothic"/>
              <a:sym typeface="Malgun Gothic"/>
            </a:endParaRPr>
          </a:p>
        </p:txBody>
      </p:sp>
      <p:sp>
        <p:nvSpPr>
          <p:cNvPr id="235" name="Google Shape;235;ga3e6db7c9b_0_921"/>
          <p:cNvSpPr txBox="1"/>
          <p:nvPr/>
        </p:nvSpPr>
        <p:spPr>
          <a:xfrm>
            <a:off x="609682" y="1094627"/>
            <a:ext cx="5282100" cy="400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Malgun Gothic"/>
                <a:ea typeface="Malgun Gothic"/>
                <a:cs typeface="Malgun Gothic"/>
                <a:sym typeface="Malgun Gothic"/>
              </a:rPr>
              <a:t>Overlay Network Structure</a:t>
            </a:r>
            <a:endParaRPr sz="2000" b="1" i="0" u="none" strike="noStrike" cap="none">
              <a:solidFill>
                <a:srgbClr val="000000"/>
              </a:solidFill>
              <a:latin typeface="Malgun Gothic"/>
              <a:ea typeface="Malgun Gothic"/>
              <a:cs typeface="Malgun Gothic"/>
              <a:sym typeface="Malgun Gothic"/>
            </a:endParaRPr>
          </a:p>
        </p:txBody>
      </p:sp>
      <p:graphicFrame>
        <p:nvGraphicFramePr>
          <p:cNvPr id="236" name="Google Shape;236;ga3e6db7c9b_0_921"/>
          <p:cNvGraphicFramePr/>
          <p:nvPr/>
        </p:nvGraphicFramePr>
        <p:xfrm>
          <a:off x="988300" y="2241475"/>
          <a:ext cx="10287000" cy="3476900"/>
        </p:xfrm>
        <a:graphic>
          <a:graphicData uri="http://schemas.openxmlformats.org/drawingml/2006/table">
            <a:tbl>
              <a:tblPr>
                <a:noFill/>
                <a:tableStyleId>{0FED1826-3982-460B-92CA-F4EF5E7EB1FD}</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532125">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t>Unstructured Networks</a:t>
                      </a:r>
                      <a:endParaRPr sz="1400" b="1" u="none" strike="noStrike" cap="none"/>
                    </a:p>
                  </a:txBody>
                  <a:tcPr marL="91425" marR="91425" marT="91425" marB="914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t>Structured Networks</a:t>
                      </a:r>
                      <a:endParaRPr sz="1400" b="1" u="none" strike="noStrike" cap="none"/>
                    </a:p>
                  </a:txBody>
                  <a:tcPr marL="91425" marR="91425" marT="91425" marB="91425" anchor="ctr"/>
                </a:tc>
                <a:extLst>
                  <a:ext uri="{0D108BD9-81ED-4DB2-BD59-A6C34878D82A}">
                    <a16:rowId xmlns:a16="http://schemas.microsoft.com/office/drawing/2014/main" val="10000"/>
                  </a:ext>
                </a:extLst>
              </a:tr>
              <a:tr h="532125">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No specific topology</a:t>
                      </a:r>
                      <a:endParaRPr sz="1400" u="none" strike="noStrike" cap="none"/>
                    </a:p>
                  </a:txBody>
                  <a:tcPr marL="91425" marR="91425" marT="91425" marB="914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predetermined topology</a:t>
                      </a:r>
                      <a:endParaRPr sz="1400" u="none" strike="noStrike" cap="none"/>
                    </a:p>
                  </a:txBody>
                  <a:tcPr marL="91425" marR="91425" marT="91425" marB="91425" anchor="ctr"/>
                </a:tc>
                <a:extLst>
                  <a:ext uri="{0D108BD9-81ED-4DB2-BD59-A6C34878D82A}">
                    <a16:rowId xmlns:a16="http://schemas.microsoft.com/office/drawing/2014/main" val="10001"/>
                  </a:ext>
                </a:extLst>
              </a:tr>
              <a:tr h="532125">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Random connections</a:t>
                      </a:r>
                      <a:endParaRPr sz="1400" u="none" strike="noStrike" cap="none"/>
                    </a:p>
                  </a:txBody>
                  <a:tcPr marL="91425" marR="91425" marT="91425" marB="914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predetermined connections</a:t>
                      </a:r>
                      <a:endParaRPr sz="1400" u="none" strike="noStrike" cap="none"/>
                    </a:p>
                  </a:txBody>
                  <a:tcPr marL="91425" marR="91425" marT="91425" marB="91425" anchor="ctr"/>
                </a:tc>
                <a:extLst>
                  <a:ext uri="{0D108BD9-81ED-4DB2-BD59-A6C34878D82A}">
                    <a16:rowId xmlns:a16="http://schemas.microsoft.com/office/drawing/2014/main" val="10002"/>
                  </a:ext>
                </a:extLst>
              </a:tr>
              <a:tr h="816275">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appropriate for accommodating highly-transient node population</a:t>
                      </a:r>
                      <a:endParaRPr sz="1400" u="none" strike="noStrike" cap="none"/>
                    </a:p>
                  </a:txBody>
                  <a:tcPr marL="91425" marR="91425" marT="91425" marB="914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hard to maintain the structure required for efficiently routing messages in the face of a very transient node population</a:t>
                      </a:r>
                      <a:endParaRPr sz="1400" u="none" strike="noStrike" cap="none"/>
                    </a:p>
                  </a:txBody>
                  <a:tcPr marL="91425" marR="91425" marT="91425" marB="91425" anchor="ctr"/>
                </a:tc>
                <a:extLst>
                  <a:ext uri="{0D108BD9-81ED-4DB2-BD59-A6C34878D82A}">
                    <a16:rowId xmlns:a16="http://schemas.microsoft.com/office/drawing/2014/main" val="10003"/>
                  </a:ext>
                </a:extLst>
              </a:tr>
              <a:tr h="532125">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resilient in attacks</a:t>
                      </a:r>
                      <a:endParaRPr sz="1400" u="none" strike="noStrike" cap="none"/>
                    </a:p>
                  </a:txBody>
                  <a:tcPr marL="91425" marR="91425" marT="91425" marB="914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vulnerable in attacks</a:t>
                      </a:r>
                      <a:endParaRPr sz="1400" u="none" strike="noStrike" cap="none"/>
                    </a:p>
                  </a:txBody>
                  <a:tcPr marL="91425" marR="91425" marT="91425" marB="91425" anchor="ctr"/>
                </a:tc>
                <a:extLst>
                  <a:ext uri="{0D108BD9-81ED-4DB2-BD59-A6C34878D82A}">
                    <a16:rowId xmlns:a16="http://schemas.microsoft.com/office/drawing/2014/main" val="10004"/>
                  </a:ext>
                </a:extLst>
              </a:tr>
              <a:tr h="532125">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Examples: Napster, Publius, Edutella, FreeHaven,Kazaa</a:t>
                      </a:r>
                      <a:endParaRPr sz="1400" u="none" strike="noStrike" cap="none"/>
                    </a:p>
                  </a:txBody>
                  <a:tcPr marL="91425" marR="91425" marT="91425" marB="914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a:t>Examples: Chord, CAN,PAST,Tapestry</a:t>
                      </a:r>
                      <a:endParaRPr sz="1400" u="none" strike="noStrike" cap="none"/>
                    </a:p>
                  </a:txBody>
                  <a:tcPr marL="91425" marR="91425" marT="91425" marB="91425" anchor="ctr"/>
                </a:tc>
                <a:extLst>
                  <a:ext uri="{0D108BD9-81ED-4DB2-BD59-A6C34878D82A}">
                    <a16:rowId xmlns:a16="http://schemas.microsoft.com/office/drawing/2014/main" val="10005"/>
                  </a:ext>
                </a:extLst>
              </a:tr>
            </a:tbl>
          </a:graphicData>
        </a:graphic>
      </p:graphicFrame>
      <p:sp>
        <p:nvSpPr>
          <p:cNvPr id="2" name="슬라이드 번호 개체 틀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10"/>
          <p:cNvSpPr txBox="1">
            <a:spLocks noGrp="1"/>
          </p:cNvSpPr>
          <p:nvPr>
            <p:ph type="body" idx="1"/>
          </p:nvPr>
        </p:nvSpPr>
        <p:spPr>
          <a:xfrm>
            <a:off x="355001" y="763037"/>
            <a:ext cx="11553600" cy="5703000"/>
          </a:xfrm>
          <a:prstGeom prst="rect">
            <a:avLst/>
          </a:prstGeom>
          <a:noFill/>
          <a:ln>
            <a:noFill/>
          </a:ln>
          <a:effectLst>
            <a:outerShdw blurRad="57150" dist="19050" dir="5400000" algn="bl" rotWithShape="0">
              <a:srgbClr val="000000">
                <a:alpha val="49019"/>
              </a:srgbClr>
            </a:outerShdw>
            <a:reflection dist="38100" dir="5400000" fadeDir="5400012" sy="-100000" algn="bl" rotWithShape="0"/>
          </a:effectLst>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solidFill>
                <a:srgbClr val="C00000"/>
              </a:solidFill>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a:p>
            <a:pPr marL="228600" lvl="0" indent="-5080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p:txBody>
      </p:sp>
      <p:sp>
        <p:nvSpPr>
          <p:cNvPr id="243" name="Google Shape;243;p10"/>
          <p:cNvSpPr txBox="1"/>
          <p:nvPr/>
        </p:nvSpPr>
        <p:spPr>
          <a:xfrm>
            <a:off x="609672" y="501427"/>
            <a:ext cx="9868276" cy="52322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b="1" i="0" u="none" strike="noStrike" cap="none">
                <a:solidFill>
                  <a:srgbClr val="000000"/>
                </a:solidFill>
                <a:latin typeface="Malgun Gothic"/>
                <a:ea typeface="Malgun Gothic"/>
                <a:cs typeface="Malgun Gothic"/>
                <a:sym typeface="Malgun Gothic"/>
              </a:rPr>
              <a:t>Peer-to-Peer Distributed Object Location and Routing</a:t>
            </a:r>
            <a:endParaRPr sz="2800" b="1" i="0" u="none" strike="noStrike" cap="none">
              <a:solidFill>
                <a:srgbClr val="000000"/>
              </a:solidFill>
              <a:latin typeface="Malgun Gothic"/>
              <a:ea typeface="Malgun Gothic"/>
              <a:cs typeface="Malgun Gothic"/>
              <a:sym typeface="Malgun Gothic"/>
            </a:endParaRPr>
          </a:p>
        </p:txBody>
      </p:sp>
      <p:sp>
        <p:nvSpPr>
          <p:cNvPr id="244" name="Google Shape;244;p10"/>
          <p:cNvSpPr txBox="1"/>
          <p:nvPr/>
        </p:nvSpPr>
        <p:spPr>
          <a:xfrm>
            <a:off x="849907" y="1086202"/>
            <a:ext cx="3517698"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Malgun Gothic"/>
                <a:ea typeface="Malgun Gothic"/>
                <a:cs typeface="Malgun Gothic"/>
                <a:sym typeface="Malgun Gothic"/>
              </a:rPr>
              <a:t>Unstructured Architectures</a:t>
            </a:r>
            <a:endParaRPr sz="2000" b="1" i="0" u="none" strike="noStrike" cap="none">
              <a:solidFill>
                <a:srgbClr val="000000"/>
              </a:solidFill>
              <a:latin typeface="Malgun Gothic"/>
              <a:ea typeface="Malgun Gothic"/>
              <a:cs typeface="Malgun Gothic"/>
              <a:sym typeface="Malgun Gothic"/>
            </a:endParaRPr>
          </a:p>
        </p:txBody>
      </p:sp>
      <p:pic>
        <p:nvPicPr>
          <p:cNvPr id="245" name="Google Shape;245;p10"/>
          <p:cNvPicPr preferRelativeResize="0"/>
          <p:nvPr/>
        </p:nvPicPr>
        <p:blipFill rotWithShape="1">
          <a:blip r:embed="rId3">
            <a:alphaModFix/>
          </a:blip>
          <a:srcRect/>
          <a:stretch/>
        </p:blipFill>
        <p:spPr>
          <a:xfrm>
            <a:off x="849907" y="2130169"/>
            <a:ext cx="3909870" cy="3456000"/>
          </a:xfrm>
          <a:prstGeom prst="rect">
            <a:avLst/>
          </a:prstGeom>
          <a:noFill/>
          <a:ln>
            <a:noFill/>
          </a:ln>
        </p:spPr>
      </p:pic>
      <p:sp>
        <p:nvSpPr>
          <p:cNvPr id="246" name="Google Shape;246;p10"/>
          <p:cNvSpPr txBox="1"/>
          <p:nvPr/>
        </p:nvSpPr>
        <p:spPr>
          <a:xfrm>
            <a:off x="527540" y="5727277"/>
            <a:ext cx="5016270"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chemeClr val="dk1"/>
                </a:solidFill>
                <a:latin typeface="Malgun Gothic"/>
                <a:ea typeface="Malgun Gothic"/>
                <a:cs typeface="Malgun Gothic"/>
                <a:sym typeface="Malgun Gothic"/>
              </a:rPr>
              <a:t>Architecture of typical hybrid decentralized peer-to-peer system</a:t>
            </a:r>
            <a:endParaRPr sz="1200" b="0" i="0" u="none" strike="noStrike" cap="none">
              <a:solidFill>
                <a:schemeClr val="dk1"/>
              </a:solidFill>
              <a:latin typeface="Malgun Gothic"/>
              <a:ea typeface="Malgun Gothic"/>
              <a:cs typeface="Malgun Gothic"/>
              <a:sym typeface="Malgun Gothic"/>
            </a:endParaRPr>
          </a:p>
        </p:txBody>
      </p:sp>
      <p:graphicFrame>
        <p:nvGraphicFramePr>
          <p:cNvPr id="247" name="Google Shape;247;p10"/>
          <p:cNvGraphicFramePr/>
          <p:nvPr/>
        </p:nvGraphicFramePr>
        <p:xfrm>
          <a:off x="5013825" y="1945775"/>
          <a:ext cx="6544650" cy="3383220"/>
        </p:xfrm>
        <a:graphic>
          <a:graphicData uri="http://schemas.openxmlformats.org/drawingml/2006/table">
            <a:tbl>
              <a:tblPr>
                <a:noFill/>
                <a:tableStyleId>{0FED1826-3982-460B-92CA-F4EF5E7EB1FD}</a:tableStyleId>
              </a:tblPr>
              <a:tblGrid>
                <a:gridCol w="3272325">
                  <a:extLst>
                    <a:ext uri="{9D8B030D-6E8A-4147-A177-3AD203B41FA5}">
                      <a16:colId xmlns:a16="http://schemas.microsoft.com/office/drawing/2014/main" val="20000"/>
                    </a:ext>
                  </a:extLst>
                </a:gridCol>
                <a:gridCol w="3272325">
                  <a:extLst>
                    <a:ext uri="{9D8B030D-6E8A-4147-A177-3AD203B41FA5}">
                      <a16:colId xmlns:a16="http://schemas.microsoft.com/office/drawing/2014/main" val="20001"/>
                    </a:ext>
                  </a:extLst>
                </a:gridCol>
              </a:tblGrid>
              <a:tr h="371650">
                <a:tc gridSpan="2">
                  <a:txBody>
                    <a:bodyPr/>
                    <a:lstStyle/>
                    <a:p>
                      <a:pPr marL="0" marR="0" lvl="0" indent="0" algn="ctr" rtl="0">
                        <a:lnSpc>
                          <a:spcPct val="100000"/>
                        </a:lnSpc>
                        <a:spcBef>
                          <a:spcPts val="0"/>
                        </a:spcBef>
                        <a:spcAft>
                          <a:spcPts val="0"/>
                        </a:spcAft>
                        <a:buClr>
                          <a:schemeClr val="dk1"/>
                        </a:buClr>
                        <a:buSzPts val="1600"/>
                        <a:buFont typeface="Malgun Gothic"/>
                        <a:buNone/>
                      </a:pPr>
                      <a:r>
                        <a:rPr lang="en-US" sz="1600" b="1" u="none" strike="noStrike" cap="none">
                          <a:solidFill>
                            <a:schemeClr val="dk1"/>
                          </a:solidFill>
                          <a:latin typeface="Malgun Gothic"/>
                          <a:ea typeface="Malgun Gothic"/>
                          <a:cs typeface="Malgun Gothic"/>
                          <a:sym typeface="Malgun Gothic"/>
                        </a:rPr>
                        <a:t>Hybrid Decentralized</a:t>
                      </a:r>
                      <a:endParaRPr sz="1400" u="none" strike="noStrike" cap="none"/>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hMerge="1">
                  <a:txBody>
                    <a:bodyPr/>
                    <a:lstStyle/>
                    <a:p>
                      <a:endParaRPr lang="ko-KR"/>
                    </a:p>
                  </a:txBody>
                  <a:tcPr/>
                </a:tc>
                <a:extLst>
                  <a:ext uri="{0D108BD9-81ED-4DB2-BD59-A6C34878D82A}">
                    <a16:rowId xmlns:a16="http://schemas.microsoft.com/office/drawing/2014/main" val="10000"/>
                  </a:ext>
                </a:extLst>
              </a:tr>
              <a:tr h="2509600">
                <a:tc gridSpan="2">
                  <a:txBody>
                    <a:bodyPr/>
                    <a:lstStyle/>
                    <a:p>
                      <a:pPr marL="285750" marR="0" lvl="0" indent="-285750" algn="l" rtl="0">
                        <a:lnSpc>
                          <a:spcPct val="100000"/>
                        </a:lnSpc>
                        <a:spcBef>
                          <a:spcPts val="0"/>
                        </a:spcBef>
                        <a:spcAft>
                          <a:spcPts val="0"/>
                        </a:spcAft>
                        <a:buClr>
                          <a:schemeClr val="dk1"/>
                        </a:buClr>
                        <a:buSzPts val="1400"/>
                        <a:buFont typeface="Arial"/>
                        <a:buChar char="•"/>
                      </a:pPr>
                      <a:r>
                        <a:rPr lang="en-US" sz="1400" u="none" strike="noStrike" cap="none">
                          <a:solidFill>
                            <a:schemeClr val="dk1"/>
                          </a:solidFill>
                          <a:latin typeface="Malgun Gothic"/>
                          <a:ea typeface="Malgun Gothic"/>
                          <a:cs typeface="Malgun Gothic"/>
                          <a:sym typeface="Malgun Gothic"/>
                        </a:rPr>
                        <a:t>Each client computer stores content (file) shared with the network</a:t>
                      </a:r>
                      <a:endParaRPr sz="1400" u="none" strike="noStrike" cap="none">
                        <a:solidFill>
                          <a:schemeClr val="dk1"/>
                        </a:solidFill>
                        <a:latin typeface="Malgun Gothic"/>
                        <a:ea typeface="Malgun Gothic"/>
                        <a:cs typeface="Malgun Gothic"/>
                        <a:sym typeface="Malgun Gothic"/>
                      </a:endParaRPr>
                    </a:p>
                    <a:p>
                      <a:pPr marL="285750" marR="0" lvl="0" indent="-196850" algn="l" rtl="0">
                        <a:lnSpc>
                          <a:spcPct val="100000"/>
                        </a:lnSpc>
                        <a:spcBef>
                          <a:spcPts val="0"/>
                        </a:spcBef>
                        <a:spcAft>
                          <a:spcPts val="0"/>
                        </a:spcAft>
                        <a:buClr>
                          <a:srgbClr val="000000"/>
                        </a:buClr>
                        <a:buSzPts val="1400"/>
                        <a:buFont typeface="Arial"/>
                        <a:buNone/>
                      </a:pPr>
                      <a:endParaRPr sz="1400" u="none" strike="noStrike" cap="none">
                        <a:solidFill>
                          <a:schemeClr val="dk1"/>
                        </a:solidFill>
                        <a:latin typeface="Malgun Gothic"/>
                        <a:ea typeface="Malgun Gothic"/>
                        <a:cs typeface="Malgun Gothic"/>
                        <a:sym typeface="Malgun Gothic"/>
                      </a:endParaRPr>
                    </a:p>
                    <a:p>
                      <a:pPr marL="285750" marR="0" lvl="0" indent="-285750" algn="l" rtl="0">
                        <a:lnSpc>
                          <a:spcPct val="100000"/>
                        </a:lnSpc>
                        <a:spcBef>
                          <a:spcPts val="0"/>
                        </a:spcBef>
                        <a:spcAft>
                          <a:spcPts val="0"/>
                        </a:spcAft>
                        <a:buClr>
                          <a:schemeClr val="dk1"/>
                        </a:buClr>
                        <a:buSzPts val="1400"/>
                        <a:buFont typeface="Arial"/>
                        <a:buChar char="•"/>
                      </a:pPr>
                      <a:r>
                        <a:rPr lang="en-US" sz="1400" u="none" strike="noStrike" cap="none">
                          <a:solidFill>
                            <a:schemeClr val="dk1"/>
                          </a:solidFill>
                          <a:latin typeface="Malgun Gothic"/>
                          <a:ea typeface="Malgun Gothic"/>
                          <a:cs typeface="Malgun Gothic"/>
                          <a:sym typeface="Malgun Gothic"/>
                        </a:rPr>
                        <a:t>Client that wishes to join the network contact the central server and reports the files</a:t>
                      </a:r>
                      <a:endParaRPr sz="1400" u="none" strike="noStrike" cap="none">
                        <a:solidFill>
                          <a:schemeClr val="dk1"/>
                        </a:solidFill>
                        <a:latin typeface="Malgun Gothic"/>
                        <a:ea typeface="Malgun Gothic"/>
                        <a:cs typeface="Malgun Gothic"/>
                        <a:sym typeface="Malgun Gothic"/>
                      </a:endParaRPr>
                    </a:p>
                    <a:p>
                      <a:pPr marL="285750" marR="0" lvl="0" indent="-196850" algn="l" rtl="0">
                        <a:lnSpc>
                          <a:spcPct val="100000"/>
                        </a:lnSpc>
                        <a:spcBef>
                          <a:spcPts val="0"/>
                        </a:spcBef>
                        <a:spcAft>
                          <a:spcPts val="0"/>
                        </a:spcAft>
                        <a:buClr>
                          <a:srgbClr val="000000"/>
                        </a:buClr>
                        <a:buSzPts val="1400"/>
                        <a:buFont typeface="Arial"/>
                        <a:buNone/>
                      </a:pPr>
                      <a:endParaRPr sz="1400" u="none" strike="noStrike" cap="none">
                        <a:solidFill>
                          <a:schemeClr val="dk1"/>
                        </a:solidFill>
                        <a:latin typeface="Malgun Gothic"/>
                        <a:ea typeface="Malgun Gothic"/>
                        <a:cs typeface="Malgun Gothic"/>
                        <a:sym typeface="Malgun Gothic"/>
                      </a:endParaRPr>
                    </a:p>
                    <a:p>
                      <a:pPr marL="285750" marR="0" lvl="0" indent="-285750" algn="l" rtl="0">
                        <a:lnSpc>
                          <a:spcPct val="100000"/>
                        </a:lnSpc>
                        <a:spcBef>
                          <a:spcPts val="0"/>
                        </a:spcBef>
                        <a:spcAft>
                          <a:spcPts val="0"/>
                        </a:spcAft>
                        <a:buClr>
                          <a:schemeClr val="dk1"/>
                        </a:buClr>
                        <a:buSzPts val="1400"/>
                        <a:buFont typeface="Arial"/>
                        <a:buChar char="•"/>
                      </a:pPr>
                      <a:r>
                        <a:rPr lang="en-US" sz="1400" u="none" strike="noStrike" cap="none">
                          <a:solidFill>
                            <a:schemeClr val="dk1"/>
                          </a:solidFill>
                          <a:latin typeface="Malgun Gothic"/>
                          <a:ea typeface="Malgun Gothic"/>
                          <a:cs typeface="Malgun Gothic"/>
                          <a:sym typeface="Malgun Gothic"/>
                        </a:rPr>
                        <a:t>Client send request for files to the server</a:t>
                      </a:r>
                      <a:endParaRPr sz="1400" u="none" strike="noStrike" cap="none">
                        <a:solidFill>
                          <a:schemeClr val="dk1"/>
                        </a:solidFill>
                        <a:latin typeface="Malgun Gothic"/>
                        <a:ea typeface="Malgun Gothic"/>
                        <a:cs typeface="Malgun Gothic"/>
                        <a:sym typeface="Malgun Gothic"/>
                      </a:endParaRPr>
                    </a:p>
                    <a:p>
                      <a:pPr marL="285750" marR="0" lvl="0" indent="-196850" algn="l" rtl="0">
                        <a:lnSpc>
                          <a:spcPct val="100000"/>
                        </a:lnSpc>
                        <a:spcBef>
                          <a:spcPts val="0"/>
                        </a:spcBef>
                        <a:spcAft>
                          <a:spcPts val="0"/>
                        </a:spcAft>
                        <a:buClr>
                          <a:srgbClr val="000000"/>
                        </a:buClr>
                        <a:buSzPts val="1400"/>
                        <a:buFont typeface="Arial"/>
                        <a:buNone/>
                      </a:pPr>
                      <a:endParaRPr sz="1400" u="none" strike="noStrike" cap="none">
                        <a:solidFill>
                          <a:schemeClr val="dk1"/>
                        </a:solidFill>
                        <a:latin typeface="Malgun Gothic"/>
                        <a:ea typeface="Malgun Gothic"/>
                        <a:cs typeface="Malgun Gothic"/>
                        <a:sym typeface="Malgun Gothic"/>
                      </a:endParaRPr>
                    </a:p>
                    <a:p>
                      <a:pPr marL="285750" marR="0" lvl="0" indent="-285750" algn="l" rtl="0">
                        <a:lnSpc>
                          <a:spcPct val="100000"/>
                        </a:lnSpc>
                        <a:spcBef>
                          <a:spcPts val="0"/>
                        </a:spcBef>
                        <a:spcAft>
                          <a:spcPts val="0"/>
                        </a:spcAft>
                        <a:buClr>
                          <a:schemeClr val="dk1"/>
                        </a:buClr>
                        <a:buSzPts val="1400"/>
                        <a:buFont typeface="Arial"/>
                        <a:buChar char="•"/>
                      </a:pPr>
                      <a:r>
                        <a:rPr lang="en-US" sz="1400" u="none" strike="noStrike" cap="none">
                          <a:solidFill>
                            <a:schemeClr val="dk1"/>
                          </a:solidFill>
                          <a:latin typeface="Malgun Gothic"/>
                          <a:ea typeface="Malgun Gothic"/>
                          <a:cs typeface="Malgun Gothic"/>
                          <a:sym typeface="Malgun Gothic"/>
                        </a:rPr>
                        <a:t>Server searches for matches in its index, returning a lost if users that hold the matching file</a:t>
                      </a:r>
                      <a:endParaRPr sz="1400" u="none" strike="noStrike" cap="none">
                        <a:solidFill>
                          <a:schemeClr val="dk1"/>
                        </a:solidFill>
                        <a:latin typeface="Malgun Gothic"/>
                        <a:ea typeface="Malgun Gothic"/>
                        <a:cs typeface="Malgun Gothic"/>
                        <a:sym typeface="Malgun Gothic"/>
                      </a:endParaRPr>
                    </a:p>
                    <a:p>
                      <a:pPr marL="285750" marR="0" lvl="0" indent="-196850" algn="l" rtl="0">
                        <a:lnSpc>
                          <a:spcPct val="100000"/>
                        </a:lnSpc>
                        <a:spcBef>
                          <a:spcPts val="0"/>
                        </a:spcBef>
                        <a:spcAft>
                          <a:spcPts val="0"/>
                        </a:spcAft>
                        <a:buClr>
                          <a:srgbClr val="000000"/>
                        </a:buClr>
                        <a:buSzPts val="1400"/>
                        <a:buFont typeface="Arial"/>
                        <a:buNone/>
                      </a:pPr>
                      <a:endParaRPr sz="1400" u="none" strike="noStrike" cap="none">
                        <a:solidFill>
                          <a:schemeClr val="dk1"/>
                        </a:solidFill>
                        <a:latin typeface="Malgun Gothic"/>
                        <a:ea typeface="Malgun Gothic"/>
                        <a:cs typeface="Malgun Gothic"/>
                        <a:sym typeface="Malgun Gothic"/>
                      </a:endParaRPr>
                    </a:p>
                    <a:p>
                      <a:pPr marL="285750" marR="0" lvl="0" indent="-285750" algn="l" rtl="0">
                        <a:lnSpc>
                          <a:spcPct val="100000"/>
                        </a:lnSpc>
                        <a:spcBef>
                          <a:spcPts val="0"/>
                        </a:spcBef>
                        <a:spcAft>
                          <a:spcPts val="0"/>
                        </a:spcAft>
                        <a:buClr>
                          <a:schemeClr val="dk1"/>
                        </a:buClr>
                        <a:buSzPts val="1400"/>
                        <a:buFont typeface="Arial"/>
                        <a:buChar char="•"/>
                      </a:pPr>
                      <a:r>
                        <a:rPr lang="en-US" sz="1400" u="none" strike="noStrike" cap="none">
                          <a:solidFill>
                            <a:schemeClr val="dk1"/>
                          </a:solidFill>
                          <a:latin typeface="Malgun Gothic"/>
                          <a:ea typeface="Malgun Gothic"/>
                          <a:cs typeface="Malgun Gothic"/>
                          <a:sym typeface="Malgun Gothic"/>
                        </a:rPr>
                        <a:t>User opens direct connections with one or more of the peers that hold the requires file and download it </a:t>
                      </a:r>
                      <a:endParaRPr sz="1400" u="none" strike="noStrike" cap="none">
                        <a:solidFill>
                          <a:schemeClr val="dk1"/>
                        </a:solidFill>
                        <a:latin typeface="Malgun Gothic"/>
                        <a:ea typeface="Malgun Gothic"/>
                        <a:cs typeface="Malgun Gothic"/>
                        <a:sym typeface="Malgun Gothic"/>
                      </a:endParaRPr>
                    </a:p>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hMerge="1">
                  <a:txBody>
                    <a:bodyPr/>
                    <a:lstStyle/>
                    <a:p>
                      <a:endParaRPr lang="ko-KR"/>
                    </a:p>
                  </a:txBody>
                  <a:tcPr/>
                </a:tc>
                <a:extLst>
                  <a:ext uri="{0D108BD9-81ED-4DB2-BD59-A6C34878D82A}">
                    <a16:rowId xmlns:a16="http://schemas.microsoft.com/office/drawing/2014/main" val="10001"/>
                  </a:ext>
                </a:extLst>
              </a:tr>
            </a:tbl>
          </a:graphicData>
        </a:graphic>
      </p:graphicFrame>
      <p:sp>
        <p:nvSpPr>
          <p:cNvPr id="2" name="슬라이드 번호 개체 틀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Tree>
  </p:cSld>
  <p:clrMapOvr>
    <a:masterClrMapping/>
  </p:clrMapOvr>
</p:sld>
</file>

<file path=ppt/theme/theme1.xml><?xml version="1.0" encoding="utf-8"?>
<a:theme xmlns:a="http://schemas.openxmlformats.org/drawingml/2006/main" name="Office 테마">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테마">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3819</Words>
  <Application>Microsoft Office PowerPoint</Application>
  <PresentationFormat>와이드스크린</PresentationFormat>
  <Paragraphs>586</Paragraphs>
  <Slides>30</Slides>
  <Notes>30</Notes>
  <HiddenSlides>0</HiddenSlides>
  <MMClips>0</MMClips>
  <ScaleCrop>false</ScaleCrop>
  <HeadingPairs>
    <vt:vector size="6" baseType="variant">
      <vt:variant>
        <vt:lpstr>사용한 글꼴</vt:lpstr>
      </vt:variant>
      <vt:variant>
        <vt:i4>6</vt:i4>
      </vt:variant>
      <vt:variant>
        <vt:lpstr>테마</vt:lpstr>
      </vt:variant>
      <vt:variant>
        <vt:i4>2</vt:i4>
      </vt:variant>
      <vt:variant>
        <vt:lpstr>슬라이드 제목</vt:lpstr>
      </vt:variant>
      <vt:variant>
        <vt:i4>30</vt:i4>
      </vt:variant>
    </vt:vector>
  </HeadingPairs>
  <TitlesOfParts>
    <vt:vector size="38" baseType="lpstr">
      <vt:lpstr>Noto Sans Symbols</vt:lpstr>
      <vt:lpstr>Malgun Gothic</vt:lpstr>
      <vt:lpstr>Malgun Gothic</vt:lpstr>
      <vt:lpstr>Arial</vt:lpstr>
      <vt:lpstr>Cambria Math</vt:lpstr>
      <vt:lpstr>Times New Roman</vt:lpstr>
      <vt:lpstr>Office 테마</vt:lpstr>
      <vt:lpstr>1_Office 테마</vt:lpstr>
      <vt:lpstr>A Survey of Peer-to-Peer Content  Distribution Technologies  STEPHANOS ANDROUTSELLIS-THEOTOKIS DIOMIDIS SPINELLIS  Athens University of Economics and Business</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Thank you! </vt:lpstr>
      <vt:lpstr>Q &amp; A </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Survey of Peer-to-Peer Content  Distribution Technologies  STEPHANOS ANDROUTSELLIS-THEOTOKIS DIOMIDIS SPINELLIS  Athens University of Economics and Business</dc:title>
  <dc:creator>Windows 사용자</dc:creator>
  <cp:lastModifiedBy>Windows 사용자</cp:lastModifiedBy>
  <cp:revision>18</cp:revision>
  <dcterms:created xsi:type="dcterms:W3CDTF">2020-10-04T10:52:50Z</dcterms:created>
  <dcterms:modified xsi:type="dcterms:W3CDTF">2020-10-29T01:03:00Z</dcterms:modified>
</cp:coreProperties>
</file>